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35"/>
  </p:notesMasterIdLst>
  <p:sldIdLst>
    <p:sldId id="256" r:id="rId2"/>
    <p:sldId id="344" r:id="rId3"/>
    <p:sldId id="257" r:id="rId4"/>
    <p:sldId id="258" r:id="rId5"/>
    <p:sldId id="259" r:id="rId6"/>
    <p:sldId id="260" r:id="rId7"/>
    <p:sldId id="261" r:id="rId8"/>
    <p:sldId id="262" r:id="rId9"/>
    <p:sldId id="263" r:id="rId10"/>
    <p:sldId id="264" r:id="rId11"/>
    <p:sldId id="343" r:id="rId12"/>
    <p:sldId id="265" r:id="rId13"/>
    <p:sldId id="266" r:id="rId14"/>
    <p:sldId id="336" r:id="rId15"/>
    <p:sldId id="337" r:id="rId16"/>
    <p:sldId id="338" r:id="rId17"/>
    <p:sldId id="341" r:id="rId18"/>
    <p:sldId id="339" r:id="rId19"/>
    <p:sldId id="340" r:id="rId20"/>
    <p:sldId id="267" r:id="rId21"/>
    <p:sldId id="333" r:id="rId22"/>
    <p:sldId id="334" r:id="rId23"/>
    <p:sldId id="335" r:id="rId24"/>
    <p:sldId id="345" r:id="rId25"/>
    <p:sldId id="346" r:id="rId26"/>
    <p:sldId id="347" r:id="rId27"/>
    <p:sldId id="348" r:id="rId28"/>
    <p:sldId id="349" r:id="rId29"/>
    <p:sldId id="350" r:id="rId30"/>
    <p:sldId id="351" r:id="rId31"/>
    <p:sldId id="352" r:id="rId32"/>
    <p:sldId id="353" r:id="rId33"/>
    <p:sldId id="35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4660"/>
  </p:normalViewPr>
  <p:slideViewPr>
    <p:cSldViewPr snapToGrid="0">
      <p:cViewPr varScale="1">
        <p:scale>
          <a:sx n="79" d="100"/>
          <a:sy n="79" d="100"/>
        </p:scale>
        <p:origin x="6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0F8BAF30-0BD7-4B50-A1F8-1B5EE193209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6E271D69-4C1C-4DE1-934D-58D6A74AD98D}">
      <dgm:prSet/>
      <dgm:spPr/>
      <dgm:t>
        <a:bodyPr/>
        <a:lstStyle/>
        <a:p>
          <a:r>
            <a:rPr lang="en-US"/>
            <a:t>Trimester 1</a:t>
          </a:r>
        </a:p>
      </dgm:t>
    </dgm:pt>
    <dgm:pt modelId="{BE155809-A217-41DE-8652-4D256C7B2EA6}" type="parTrans" cxnId="{5AE918D2-BC74-4B0C-AAA6-37A92442E1DF}">
      <dgm:prSet/>
      <dgm:spPr/>
      <dgm:t>
        <a:bodyPr/>
        <a:lstStyle/>
        <a:p>
          <a:endParaRPr lang="en-US"/>
        </a:p>
      </dgm:t>
    </dgm:pt>
    <dgm:pt modelId="{288AF9BF-FA08-4ACE-9DFE-464078EC6CD1}" type="sibTrans" cxnId="{5AE918D2-BC74-4B0C-AAA6-37A92442E1DF}">
      <dgm:prSet/>
      <dgm:spPr/>
      <dgm:t>
        <a:bodyPr/>
        <a:lstStyle/>
        <a:p>
          <a:endParaRPr lang="en-US"/>
        </a:p>
      </dgm:t>
    </dgm:pt>
    <dgm:pt modelId="{FCB45BDD-C57C-4B84-89CE-8FC2BE6513E3}">
      <dgm:prSet/>
      <dgm:spPr/>
      <dgm:t>
        <a:bodyPr/>
        <a:lstStyle/>
        <a:p>
          <a:r>
            <a:rPr lang="en-US"/>
            <a:t>Write homework in planner for each class</a:t>
          </a:r>
        </a:p>
      </dgm:t>
    </dgm:pt>
    <dgm:pt modelId="{CAA62664-5D44-427F-B31B-CE982AF38F37}" type="parTrans" cxnId="{203B59E3-D429-42F6-97E5-CCAA5AB7E513}">
      <dgm:prSet/>
      <dgm:spPr/>
      <dgm:t>
        <a:bodyPr/>
        <a:lstStyle/>
        <a:p>
          <a:endParaRPr lang="en-US"/>
        </a:p>
      </dgm:t>
    </dgm:pt>
    <dgm:pt modelId="{2BC15B18-A0E9-4BAF-B171-8042522B85A5}" type="sibTrans" cxnId="{203B59E3-D429-42F6-97E5-CCAA5AB7E513}">
      <dgm:prSet/>
      <dgm:spPr/>
      <dgm:t>
        <a:bodyPr/>
        <a:lstStyle/>
        <a:p>
          <a:endParaRPr lang="en-US"/>
        </a:p>
      </dgm:t>
    </dgm:pt>
    <dgm:pt modelId="{BCD58DA0-E562-4F56-B014-387A6A99C4B3}">
      <dgm:prSet/>
      <dgm:spPr/>
      <dgm:t>
        <a:bodyPr/>
        <a:lstStyle/>
        <a:p>
          <a:r>
            <a:rPr lang="en-US"/>
            <a:t>Learn to access and navigate Educator Pages</a:t>
          </a:r>
        </a:p>
      </dgm:t>
    </dgm:pt>
    <dgm:pt modelId="{DC59D140-C12A-488A-9E44-666F7E502D50}" type="parTrans" cxnId="{2A1C16C7-0A2E-47FA-9448-3E8AB7E69F4B}">
      <dgm:prSet/>
      <dgm:spPr/>
      <dgm:t>
        <a:bodyPr/>
        <a:lstStyle/>
        <a:p>
          <a:endParaRPr lang="en-US"/>
        </a:p>
      </dgm:t>
    </dgm:pt>
    <dgm:pt modelId="{F11E6BF4-906B-4D29-B2D2-9827732409D5}" type="sibTrans" cxnId="{2A1C16C7-0A2E-47FA-9448-3E8AB7E69F4B}">
      <dgm:prSet/>
      <dgm:spPr/>
      <dgm:t>
        <a:bodyPr/>
        <a:lstStyle/>
        <a:p>
          <a:endParaRPr lang="en-US"/>
        </a:p>
      </dgm:t>
    </dgm:pt>
    <dgm:pt modelId="{13E3A519-DE58-49C5-8AA1-0D7B880B32FA}">
      <dgm:prSet/>
      <dgm:spPr/>
      <dgm:t>
        <a:bodyPr/>
        <a:lstStyle/>
        <a:p>
          <a:r>
            <a:rPr lang="en-US"/>
            <a:t>Learn and practice One Note and to compose an email to a teacher</a:t>
          </a:r>
        </a:p>
      </dgm:t>
    </dgm:pt>
    <dgm:pt modelId="{2EF5B56F-B6A8-4A62-AC09-3FE52031A885}" type="parTrans" cxnId="{98A84744-958F-48F4-8C3E-19545088F8C0}">
      <dgm:prSet/>
      <dgm:spPr/>
      <dgm:t>
        <a:bodyPr/>
        <a:lstStyle/>
        <a:p>
          <a:endParaRPr lang="en-US"/>
        </a:p>
      </dgm:t>
    </dgm:pt>
    <dgm:pt modelId="{D0800290-A9CB-41E3-9F7E-6122C33ACCA5}" type="sibTrans" cxnId="{98A84744-958F-48F4-8C3E-19545088F8C0}">
      <dgm:prSet/>
      <dgm:spPr/>
      <dgm:t>
        <a:bodyPr/>
        <a:lstStyle/>
        <a:p>
          <a:endParaRPr lang="en-US"/>
        </a:p>
      </dgm:t>
    </dgm:pt>
    <dgm:pt modelId="{7D98981E-68BE-4BE6-8C70-4DD667D8BAE7}">
      <dgm:prSet/>
      <dgm:spPr/>
      <dgm:t>
        <a:bodyPr/>
        <a:lstStyle/>
        <a:p>
          <a:r>
            <a:rPr lang="en-US"/>
            <a:t>Check your personal email at least twice a day</a:t>
          </a:r>
        </a:p>
      </dgm:t>
    </dgm:pt>
    <dgm:pt modelId="{F08FE91A-AD2A-4995-B565-995912BBD9FC}" type="parTrans" cxnId="{EB740F97-3024-4F94-856C-82FCAEA746CF}">
      <dgm:prSet/>
      <dgm:spPr/>
      <dgm:t>
        <a:bodyPr/>
        <a:lstStyle/>
        <a:p>
          <a:endParaRPr lang="en-US"/>
        </a:p>
      </dgm:t>
    </dgm:pt>
    <dgm:pt modelId="{8C44C2BC-B5D1-49E3-87AA-22D34709C163}" type="sibTrans" cxnId="{EB740F97-3024-4F94-856C-82FCAEA746CF}">
      <dgm:prSet/>
      <dgm:spPr/>
      <dgm:t>
        <a:bodyPr/>
        <a:lstStyle/>
        <a:p>
          <a:endParaRPr lang="en-US"/>
        </a:p>
      </dgm:t>
    </dgm:pt>
    <dgm:pt modelId="{45BE9F4E-0604-4FAA-AC1D-EEA79D51E3F1}">
      <dgm:prSet/>
      <dgm:spPr/>
      <dgm:t>
        <a:bodyPr/>
        <a:lstStyle/>
        <a:p>
          <a:r>
            <a:rPr lang="en-US"/>
            <a:t>Trimester 2 &amp; 3</a:t>
          </a:r>
        </a:p>
      </dgm:t>
    </dgm:pt>
    <dgm:pt modelId="{FA1F45A3-A023-45A8-AFC9-E46744824BF9}" type="parTrans" cxnId="{D312ADE4-8C2B-4EEE-B234-C748A37BC3B9}">
      <dgm:prSet/>
      <dgm:spPr/>
      <dgm:t>
        <a:bodyPr/>
        <a:lstStyle/>
        <a:p>
          <a:endParaRPr lang="en-US"/>
        </a:p>
      </dgm:t>
    </dgm:pt>
    <dgm:pt modelId="{C3CC23C9-184D-4224-901F-638CDBF909A6}" type="sibTrans" cxnId="{D312ADE4-8C2B-4EEE-B234-C748A37BC3B9}">
      <dgm:prSet/>
      <dgm:spPr/>
      <dgm:t>
        <a:bodyPr/>
        <a:lstStyle/>
        <a:p>
          <a:endParaRPr lang="en-US"/>
        </a:p>
      </dgm:t>
    </dgm:pt>
    <dgm:pt modelId="{48AA5B2A-DC3E-4FEC-8A7C-25442D39FDD7}">
      <dgm:prSet/>
      <dgm:spPr/>
      <dgm:t>
        <a:bodyPr/>
        <a:lstStyle/>
        <a:p>
          <a:r>
            <a:rPr lang="en-US"/>
            <a:t>Use One Note proficiently</a:t>
          </a:r>
        </a:p>
      </dgm:t>
    </dgm:pt>
    <dgm:pt modelId="{F80ABD1A-7CBF-4E7E-906D-EC0F6F5D373D}" type="parTrans" cxnId="{93F5F97F-4168-401D-B715-2DFEBF73F82A}">
      <dgm:prSet/>
      <dgm:spPr/>
      <dgm:t>
        <a:bodyPr/>
        <a:lstStyle/>
        <a:p>
          <a:endParaRPr lang="en-US"/>
        </a:p>
      </dgm:t>
    </dgm:pt>
    <dgm:pt modelId="{60F3714D-C0A3-40A6-B8AF-1A10D2FCF10D}" type="sibTrans" cxnId="{93F5F97F-4168-401D-B715-2DFEBF73F82A}">
      <dgm:prSet/>
      <dgm:spPr/>
      <dgm:t>
        <a:bodyPr/>
        <a:lstStyle/>
        <a:p>
          <a:endParaRPr lang="en-US"/>
        </a:p>
      </dgm:t>
    </dgm:pt>
    <dgm:pt modelId="{79738B39-673E-444A-ADF0-C0132778703D}">
      <dgm:prSet/>
      <dgm:spPr/>
      <dgm:t>
        <a:bodyPr/>
        <a:lstStyle/>
        <a:p>
          <a:r>
            <a:rPr lang="en-US"/>
            <a:t>Write an email to a teacher</a:t>
          </a:r>
        </a:p>
      </dgm:t>
    </dgm:pt>
    <dgm:pt modelId="{7D580488-0736-4BD5-B442-E0C7D67C5646}" type="parTrans" cxnId="{372189D7-F56E-4CC4-9E2E-18E7E27D5E92}">
      <dgm:prSet/>
      <dgm:spPr/>
      <dgm:t>
        <a:bodyPr/>
        <a:lstStyle/>
        <a:p>
          <a:endParaRPr lang="en-US"/>
        </a:p>
      </dgm:t>
    </dgm:pt>
    <dgm:pt modelId="{9F46C4A7-049A-49D0-938B-46BB7B27A82C}" type="sibTrans" cxnId="{372189D7-F56E-4CC4-9E2E-18E7E27D5E92}">
      <dgm:prSet/>
      <dgm:spPr/>
      <dgm:t>
        <a:bodyPr/>
        <a:lstStyle/>
        <a:p>
          <a:endParaRPr lang="en-US"/>
        </a:p>
      </dgm:t>
    </dgm:pt>
    <dgm:pt modelId="{963E8A28-C15E-4E14-99BD-398192FBB7E6}">
      <dgm:prSet/>
      <dgm:spPr/>
      <dgm:t>
        <a:bodyPr/>
        <a:lstStyle/>
        <a:p>
          <a:r>
            <a:rPr lang="en-US"/>
            <a:t>Approach teachers for any absent or missing work and/or schedule makeup time for missed assessments</a:t>
          </a:r>
        </a:p>
      </dgm:t>
    </dgm:pt>
    <dgm:pt modelId="{F0C420F7-3322-4661-AE23-E2ABAA3EFBD9}" type="parTrans" cxnId="{1DF191EA-9AB6-4771-B344-5DB0D7CDE6B2}">
      <dgm:prSet/>
      <dgm:spPr/>
      <dgm:t>
        <a:bodyPr/>
        <a:lstStyle/>
        <a:p>
          <a:endParaRPr lang="en-US"/>
        </a:p>
      </dgm:t>
    </dgm:pt>
    <dgm:pt modelId="{EF26F7E2-8FFF-4B98-980E-A9889F8B600E}" type="sibTrans" cxnId="{1DF191EA-9AB6-4771-B344-5DB0D7CDE6B2}">
      <dgm:prSet/>
      <dgm:spPr/>
      <dgm:t>
        <a:bodyPr/>
        <a:lstStyle/>
        <a:p>
          <a:endParaRPr lang="en-US"/>
        </a:p>
      </dgm:t>
    </dgm:pt>
    <dgm:pt modelId="{59DB71F6-6A78-477F-A6B9-C706B1ADE41E}">
      <dgm:prSet/>
      <dgm:spPr/>
      <dgm:t>
        <a:bodyPr/>
        <a:lstStyle/>
        <a:p>
          <a:r>
            <a:rPr lang="en-US"/>
            <a:t>Learn to transition from classroom to classroom</a:t>
          </a:r>
        </a:p>
      </dgm:t>
    </dgm:pt>
    <dgm:pt modelId="{21A92CDE-650F-487E-9909-D4C57FECA42C}" type="parTrans" cxnId="{B1B5D01D-90A7-4F5E-A448-8F70D58393BB}">
      <dgm:prSet/>
      <dgm:spPr/>
      <dgm:t>
        <a:bodyPr/>
        <a:lstStyle/>
        <a:p>
          <a:endParaRPr lang="en-US"/>
        </a:p>
      </dgm:t>
    </dgm:pt>
    <dgm:pt modelId="{753FDA3E-9CB1-4C72-93EB-19F8BD03AF7F}" type="sibTrans" cxnId="{B1B5D01D-90A7-4F5E-A448-8F70D58393BB}">
      <dgm:prSet/>
      <dgm:spPr/>
      <dgm:t>
        <a:bodyPr/>
        <a:lstStyle/>
        <a:p>
          <a:endParaRPr lang="en-US"/>
        </a:p>
      </dgm:t>
    </dgm:pt>
    <dgm:pt modelId="{6DF276C4-D006-4576-88C9-C63998D04519}">
      <dgm:prSet/>
      <dgm:spPr/>
      <dgm:t>
        <a:bodyPr/>
        <a:lstStyle/>
        <a:p>
          <a:r>
            <a:rPr lang="en-US"/>
            <a:t>Comply to dress code</a:t>
          </a:r>
        </a:p>
      </dgm:t>
    </dgm:pt>
    <dgm:pt modelId="{9D95F162-4FDF-4621-B69E-6B5C4FD1B5D0}" type="parTrans" cxnId="{50CA9209-09C9-41E7-99CF-D831E94CEB96}">
      <dgm:prSet/>
      <dgm:spPr/>
      <dgm:t>
        <a:bodyPr/>
        <a:lstStyle/>
        <a:p>
          <a:endParaRPr lang="en-US"/>
        </a:p>
      </dgm:t>
    </dgm:pt>
    <dgm:pt modelId="{93B8F330-A5C3-4182-9FCD-C83129E34D0F}" type="sibTrans" cxnId="{50CA9209-09C9-41E7-99CF-D831E94CEB96}">
      <dgm:prSet/>
      <dgm:spPr/>
      <dgm:t>
        <a:bodyPr/>
        <a:lstStyle/>
        <a:p>
          <a:endParaRPr lang="en-US"/>
        </a:p>
      </dgm:t>
    </dgm:pt>
    <dgm:pt modelId="{0EFDF8AA-CAB1-4830-AADC-11E486032EBE}">
      <dgm:prSet/>
      <dgm:spPr/>
      <dgm:t>
        <a:bodyPr/>
        <a:lstStyle/>
        <a:p>
          <a:r>
            <a:rPr lang="en-US"/>
            <a:t>Organize and pack only needed books during the school day</a:t>
          </a:r>
        </a:p>
      </dgm:t>
    </dgm:pt>
    <dgm:pt modelId="{6CC2A244-0006-4EFD-86D5-AFB154650EFF}" type="parTrans" cxnId="{95B8E2E9-87DA-4BAE-B349-9167177643C7}">
      <dgm:prSet/>
      <dgm:spPr/>
      <dgm:t>
        <a:bodyPr/>
        <a:lstStyle/>
        <a:p>
          <a:endParaRPr lang="en-US"/>
        </a:p>
      </dgm:t>
    </dgm:pt>
    <dgm:pt modelId="{ADCEE476-030B-4099-B050-F78C9B446B18}" type="sibTrans" cxnId="{95B8E2E9-87DA-4BAE-B349-9167177643C7}">
      <dgm:prSet/>
      <dgm:spPr/>
      <dgm:t>
        <a:bodyPr/>
        <a:lstStyle/>
        <a:p>
          <a:endParaRPr lang="en-US"/>
        </a:p>
      </dgm:t>
    </dgm:pt>
    <dgm:pt modelId="{64776F90-D4A0-48B2-8369-D264A948DA5E}">
      <dgm:prSet/>
      <dgm:spPr/>
      <dgm:t>
        <a:bodyPr/>
        <a:lstStyle/>
        <a:p>
          <a:r>
            <a:rPr lang="en-US"/>
            <a:t>Prepare for assessments in advance</a:t>
          </a:r>
        </a:p>
      </dgm:t>
    </dgm:pt>
    <dgm:pt modelId="{78E1B941-3AE0-456F-852C-67AE34DBF100}" type="parTrans" cxnId="{5B9CAF43-AE8A-409B-8A57-3F8247488BFE}">
      <dgm:prSet/>
      <dgm:spPr/>
      <dgm:t>
        <a:bodyPr/>
        <a:lstStyle/>
        <a:p>
          <a:endParaRPr lang="en-US"/>
        </a:p>
      </dgm:t>
    </dgm:pt>
    <dgm:pt modelId="{AFFFF69B-E49B-48E9-95C9-6237FE068507}" type="sibTrans" cxnId="{5B9CAF43-AE8A-409B-8A57-3F8247488BFE}">
      <dgm:prSet/>
      <dgm:spPr/>
      <dgm:t>
        <a:bodyPr/>
        <a:lstStyle/>
        <a:p>
          <a:endParaRPr lang="en-US"/>
        </a:p>
      </dgm:t>
    </dgm:pt>
    <dgm:pt modelId="{88304D31-8AAF-49A9-8A0B-1A3A15F8D447}">
      <dgm:prSet/>
      <dgm:spPr/>
      <dgm:t>
        <a:bodyPr/>
        <a:lstStyle/>
        <a:p>
          <a:r>
            <a:rPr lang="en-US" dirty="0"/>
            <a:t>Learn to organize and pack only needed books and materials during the school day</a:t>
          </a:r>
        </a:p>
      </dgm:t>
    </dgm:pt>
    <dgm:pt modelId="{75021579-51E8-4925-9D19-75330D121077}" type="parTrans" cxnId="{4C6FF709-2BDE-44B5-A963-7CAD9EABB262}">
      <dgm:prSet/>
      <dgm:spPr/>
      <dgm:t>
        <a:bodyPr/>
        <a:lstStyle/>
        <a:p>
          <a:endParaRPr lang="en-US"/>
        </a:p>
      </dgm:t>
    </dgm:pt>
    <dgm:pt modelId="{CAD6E678-CEB2-4DBA-A291-9C2B6A6E5C57}" type="sibTrans" cxnId="{4C6FF709-2BDE-44B5-A963-7CAD9EABB262}">
      <dgm:prSet/>
      <dgm:spPr/>
      <dgm:t>
        <a:bodyPr/>
        <a:lstStyle/>
        <a:p>
          <a:endParaRPr lang="en-US"/>
        </a:p>
      </dgm:t>
    </dgm:pt>
    <dgm:pt modelId="{8B2EE26A-23FE-4B53-8D56-857F6EDA6FF4}">
      <dgm:prSet/>
      <dgm:spPr/>
      <dgm:t>
        <a:bodyPr/>
        <a:lstStyle/>
        <a:p>
          <a:r>
            <a:rPr lang="en-US"/>
            <a:t>Arrive to school daily in appropriate uniform dress code</a:t>
          </a:r>
        </a:p>
      </dgm:t>
    </dgm:pt>
    <dgm:pt modelId="{55444573-4810-499A-833F-B7841D548C17}" type="parTrans" cxnId="{2F3B3BD6-6FD6-41CD-9EBE-169D65EC34E9}">
      <dgm:prSet/>
      <dgm:spPr/>
      <dgm:t>
        <a:bodyPr/>
        <a:lstStyle/>
        <a:p>
          <a:endParaRPr lang="en-US"/>
        </a:p>
      </dgm:t>
    </dgm:pt>
    <dgm:pt modelId="{C981ED72-98CF-493B-AFE6-139E04EF41EC}" type="sibTrans" cxnId="{2F3B3BD6-6FD6-41CD-9EBE-169D65EC34E9}">
      <dgm:prSet/>
      <dgm:spPr/>
      <dgm:t>
        <a:bodyPr/>
        <a:lstStyle/>
        <a:p>
          <a:endParaRPr lang="en-US"/>
        </a:p>
      </dgm:t>
    </dgm:pt>
    <dgm:pt modelId="{CBC94C1D-EFAE-4161-83F0-2FFA17C8317C}" type="pres">
      <dgm:prSet presAssocID="{0F8BAF30-0BD7-4B50-A1F8-1B5EE193209D}" presName="Name0" presStyleCnt="0">
        <dgm:presLayoutVars>
          <dgm:dir/>
          <dgm:animLvl val="lvl"/>
          <dgm:resizeHandles val="exact"/>
        </dgm:presLayoutVars>
      </dgm:prSet>
      <dgm:spPr/>
    </dgm:pt>
    <dgm:pt modelId="{96AA3AC8-F088-4191-B81C-35BA5274B8D5}" type="pres">
      <dgm:prSet presAssocID="{6E271D69-4C1C-4DE1-934D-58D6A74AD98D}" presName="composite" presStyleCnt="0"/>
      <dgm:spPr/>
    </dgm:pt>
    <dgm:pt modelId="{F3691538-0B66-4FC9-9941-C8B0A148D1DC}" type="pres">
      <dgm:prSet presAssocID="{6E271D69-4C1C-4DE1-934D-58D6A74AD98D}" presName="parTx" presStyleLbl="alignNode1" presStyleIdx="0" presStyleCnt="2">
        <dgm:presLayoutVars>
          <dgm:chMax val="0"/>
          <dgm:chPref val="0"/>
          <dgm:bulletEnabled val="1"/>
        </dgm:presLayoutVars>
      </dgm:prSet>
      <dgm:spPr/>
    </dgm:pt>
    <dgm:pt modelId="{74DCE430-B853-4178-BAAF-D3EDB074B672}" type="pres">
      <dgm:prSet presAssocID="{6E271D69-4C1C-4DE1-934D-58D6A74AD98D}" presName="desTx" presStyleLbl="alignAccFollowNode1" presStyleIdx="0" presStyleCnt="2">
        <dgm:presLayoutVars>
          <dgm:bulletEnabled val="1"/>
        </dgm:presLayoutVars>
      </dgm:prSet>
      <dgm:spPr/>
    </dgm:pt>
    <dgm:pt modelId="{588A7EF9-42B3-488A-BCA9-CE56C7E07B84}" type="pres">
      <dgm:prSet presAssocID="{288AF9BF-FA08-4ACE-9DFE-464078EC6CD1}" presName="space" presStyleCnt="0"/>
      <dgm:spPr/>
    </dgm:pt>
    <dgm:pt modelId="{5835C6F1-8032-43D8-B73C-D15978D176D4}" type="pres">
      <dgm:prSet presAssocID="{45BE9F4E-0604-4FAA-AC1D-EEA79D51E3F1}" presName="composite" presStyleCnt="0"/>
      <dgm:spPr/>
    </dgm:pt>
    <dgm:pt modelId="{9F01BF13-55A3-49F5-A78B-7A4108EEBB9D}" type="pres">
      <dgm:prSet presAssocID="{45BE9F4E-0604-4FAA-AC1D-EEA79D51E3F1}" presName="parTx" presStyleLbl="alignNode1" presStyleIdx="1" presStyleCnt="2">
        <dgm:presLayoutVars>
          <dgm:chMax val="0"/>
          <dgm:chPref val="0"/>
          <dgm:bulletEnabled val="1"/>
        </dgm:presLayoutVars>
      </dgm:prSet>
      <dgm:spPr/>
    </dgm:pt>
    <dgm:pt modelId="{41AC06C5-F1FB-48FD-8E3F-28FBA2A69E21}" type="pres">
      <dgm:prSet presAssocID="{45BE9F4E-0604-4FAA-AC1D-EEA79D51E3F1}" presName="desTx" presStyleLbl="alignAccFollowNode1" presStyleIdx="1" presStyleCnt="2">
        <dgm:presLayoutVars>
          <dgm:bulletEnabled val="1"/>
        </dgm:presLayoutVars>
      </dgm:prSet>
      <dgm:spPr/>
    </dgm:pt>
  </dgm:ptLst>
  <dgm:cxnLst>
    <dgm:cxn modelId="{50CA9209-09C9-41E7-99CF-D831E94CEB96}" srcId="{6E271D69-4C1C-4DE1-934D-58D6A74AD98D}" destId="{6DF276C4-D006-4576-88C9-C63998D04519}" srcOrd="5" destOrd="0" parTransId="{9D95F162-4FDF-4621-B69E-6B5C4FD1B5D0}" sibTransId="{93B8F330-A5C3-4182-9FCD-C83129E34D0F}"/>
    <dgm:cxn modelId="{4C6FF709-2BDE-44B5-A963-7CAD9EABB262}" srcId="{6E271D69-4C1C-4DE1-934D-58D6A74AD98D}" destId="{88304D31-8AAF-49A9-8A0B-1A3A15F8D447}" srcOrd="4" destOrd="0" parTransId="{75021579-51E8-4925-9D19-75330D121077}" sibTransId="{CAD6E678-CEB2-4DBA-A291-9C2B6A6E5C57}"/>
    <dgm:cxn modelId="{0E14A50A-AE72-4708-8A5C-D5E5D66B1878}" type="presOf" srcId="{59DB71F6-6A78-477F-A6B9-C706B1ADE41E}" destId="{74DCE430-B853-4178-BAAF-D3EDB074B672}" srcOrd="0" destOrd="3" presId="urn:microsoft.com/office/officeart/2005/8/layout/hList1"/>
    <dgm:cxn modelId="{B1B5D01D-90A7-4F5E-A448-8F70D58393BB}" srcId="{6E271D69-4C1C-4DE1-934D-58D6A74AD98D}" destId="{59DB71F6-6A78-477F-A6B9-C706B1ADE41E}" srcOrd="3" destOrd="0" parTransId="{21A92CDE-650F-487E-9909-D4C57FECA42C}" sibTransId="{753FDA3E-9CB1-4C72-93EB-19F8BD03AF7F}"/>
    <dgm:cxn modelId="{A591B222-480F-4889-A8C1-D3D5555BC450}" type="presOf" srcId="{45BE9F4E-0604-4FAA-AC1D-EEA79D51E3F1}" destId="{9F01BF13-55A3-49F5-A78B-7A4108EEBB9D}" srcOrd="0" destOrd="0" presId="urn:microsoft.com/office/officeart/2005/8/layout/hList1"/>
    <dgm:cxn modelId="{A3751F2F-F2CC-4123-82B6-1198610CDB67}" type="presOf" srcId="{64776F90-D4A0-48B2-8369-D264A948DA5E}" destId="{41AC06C5-F1FB-48FD-8E3F-28FBA2A69E21}" srcOrd="0" destOrd="3" presId="urn:microsoft.com/office/officeart/2005/8/layout/hList1"/>
    <dgm:cxn modelId="{826FAD35-4B4D-4DEB-8398-6BB8B8405253}" type="presOf" srcId="{6E271D69-4C1C-4DE1-934D-58D6A74AD98D}" destId="{F3691538-0B66-4FC9-9941-C8B0A148D1DC}" srcOrd="0" destOrd="0" presId="urn:microsoft.com/office/officeart/2005/8/layout/hList1"/>
    <dgm:cxn modelId="{5B9CAF43-AE8A-409B-8A57-3F8247488BFE}" srcId="{45BE9F4E-0604-4FAA-AC1D-EEA79D51E3F1}" destId="{64776F90-D4A0-48B2-8369-D264A948DA5E}" srcOrd="3" destOrd="0" parTransId="{78E1B941-3AE0-456F-852C-67AE34DBF100}" sibTransId="{AFFFF69B-E49B-48E9-95C9-6237FE068507}"/>
    <dgm:cxn modelId="{98A84744-958F-48F4-8C3E-19545088F8C0}" srcId="{6E271D69-4C1C-4DE1-934D-58D6A74AD98D}" destId="{13E3A519-DE58-49C5-8AA1-0D7B880B32FA}" srcOrd="2" destOrd="0" parTransId="{2EF5B56F-B6A8-4A62-AC09-3FE52031A885}" sibTransId="{D0800290-A9CB-41E3-9F7E-6122C33ACCA5}"/>
    <dgm:cxn modelId="{ECDF224A-F77A-4D8E-88E7-FE2DEE29AF57}" type="presOf" srcId="{0F8BAF30-0BD7-4B50-A1F8-1B5EE193209D}" destId="{CBC94C1D-EFAE-4161-83F0-2FFA17C8317C}" srcOrd="0" destOrd="0" presId="urn:microsoft.com/office/officeart/2005/8/layout/hList1"/>
    <dgm:cxn modelId="{2D77F66D-9BB5-4F06-9B10-443ECDE42DF1}" type="presOf" srcId="{FCB45BDD-C57C-4B84-89CE-8FC2BE6513E3}" destId="{74DCE430-B853-4178-BAAF-D3EDB074B672}" srcOrd="0" destOrd="0" presId="urn:microsoft.com/office/officeart/2005/8/layout/hList1"/>
    <dgm:cxn modelId="{41B55272-40F4-478B-8F9F-3E1D7B958BD0}" type="presOf" srcId="{BCD58DA0-E562-4F56-B014-387A6A99C4B3}" destId="{74DCE430-B853-4178-BAAF-D3EDB074B672}" srcOrd="0" destOrd="1" presId="urn:microsoft.com/office/officeart/2005/8/layout/hList1"/>
    <dgm:cxn modelId="{F099B557-FD01-47CE-9FD3-36AA6B309FED}" type="presOf" srcId="{7D98981E-68BE-4BE6-8C70-4DD667D8BAE7}" destId="{74DCE430-B853-4178-BAAF-D3EDB074B672}" srcOrd="0" destOrd="6" presId="urn:microsoft.com/office/officeart/2005/8/layout/hList1"/>
    <dgm:cxn modelId="{93F5F97F-4168-401D-B715-2DFEBF73F82A}" srcId="{45BE9F4E-0604-4FAA-AC1D-EEA79D51E3F1}" destId="{48AA5B2A-DC3E-4FEC-8A7C-25442D39FDD7}" srcOrd="0" destOrd="0" parTransId="{F80ABD1A-7CBF-4E7E-906D-EC0F6F5D373D}" sibTransId="{60F3714D-C0A3-40A6-B8AF-1A10D2FCF10D}"/>
    <dgm:cxn modelId="{1CC9CA81-6C7D-48FA-B703-064662692035}" type="presOf" srcId="{79738B39-673E-444A-ADF0-C0132778703D}" destId="{41AC06C5-F1FB-48FD-8E3F-28FBA2A69E21}" srcOrd="0" destOrd="1" presId="urn:microsoft.com/office/officeart/2005/8/layout/hList1"/>
    <dgm:cxn modelId="{2213E587-5B68-4628-89AA-48725C0453C9}" type="presOf" srcId="{0EFDF8AA-CAB1-4830-AADC-11E486032EBE}" destId="{41AC06C5-F1FB-48FD-8E3F-28FBA2A69E21}" srcOrd="0" destOrd="2" presId="urn:microsoft.com/office/officeart/2005/8/layout/hList1"/>
    <dgm:cxn modelId="{EB740F97-3024-4F94-856C-82FCAEA746CF}" srcId="{6E271D69-4C1C-4DE1-934D-58D6A74AD98D}" destId="{7D98981E-68BE-4BE6-8C70-4DD667D8BAE7}" srcOrd="6" destOrd="0" parTransId="{F08FE91A-AD2A-4995-B565-995912BBD9FC}" sibTransId="{8C44C2BC-B5D1-49E3-87AA-22D34709C163}"/>
    <dgm:cxn modelId="{A96065AD-520C-42AF-BD11-43F8CD700886}" type="presOf" srcId="{963E8A28-C15E-4E14-99BD-398192FBB7E6}" destId="{41AC06C5-F1FB-48FD-8E3F-28FBA2A69E21}" srcOrd="0" destOrd="4" presId="urn:microsoft.com/office/officeart/2005/8/layout/hList1"/>
    <dgm:cxn modelId="{0B218BAE-0BA7-4885-A2E8-BB53616CA2B5}" type="presOf" srcId="{88304D31-8AAF-49A9-8A0B-1A3A15F8D447}" destId="{74DCE430-B853-4178-BAAF-D3EDB074B672}" srcOrd="0" destOrd="4" presId="urn:microsoft.com/office/officeart/2005/8/layout/hList1"/>
    <dgm:cxn modelId="{3BA59CBC-B6D1-436B-B606-E7FB7205FF7F}" type="presOf" srcId="{13E3A519-DE58-49C5-8AA1-0D7B880B32FA}" destId="{74DCE430-B853-4178-BAAF-D3EDB074B672}" srcOrd="0" destOrd="2" presId="urn:microsoft.com/office/officeart/2005/8/layout/hList1"/>
    <dgm:cxn modelId="{B763B2BD-F273-4D0C-9076-0ABAA8765875}" type="presOf" srcId="{6DF276C4-D006-4576-88C9-C63998D04519}" destId="{74DCE430-B853-4178-BAAF-D3EDB074B672}" srcOrd="0" destOrd="5" presId="urn:microsoft.com/office/officeart/2005/8/layout/hList1"/>
    <dgm:cxn modelId="{2A1C16C7-0A2E-47FA-9448-3E8AB7E69F4B}" srcId="{6E271D69-4C1C-4DE1-934D-58D6A74AD98D}" destId="{BCD58DA0-E562-4F56-B014-387A6A99C4B3}" srcOrd="1" destOrd="0" parTransId="{DC59D140-C12A-488A-9E44-666F7E502D50}" sibTransId="{F11E6BF4-906B-4D29-B2D2-9827732409D5}"/>
    <dgm:cxn modelId="{5AE918D2-BC74-4B0C-AAA6-37A92442E1DF}" srcId="{0F8BAF30-0BD7-4B50-A1F8-1B5EE193209D}" destId="{6E271D69-4C1C-4DE1-934D-58D6A74AD98D}" srcOrd="0" destOrd="0" parTransId="{BE155809-A217-41DE-8652-4D256C7B2EA6}" sibTransId="{288AF9BF-FA08-4ACE-9DFE-464078EC6CD1}"/>
    <dgm:cxn modelId="{2F3B3BD6-6FD6-41CD-9EBE-169D65EC34E9}" srcId="{45BE9F4E-0604-4FAA-AC1D-EEA79D51E3F1}" destId="{8B2EE26A-23FE-4B53-8D56-857F6EDA6FF4}" srcOrd="5" destOrd="0" parTransId="{55444573-4810-499A-833F-B7841D548C17}" sibTransId="{C981ED72-98CF-493B-AFE6-139E04EF41EC}"/>
    <dgm:cxn modelId="{372189D7-F56E-4CC4-9E2E-18E7E27D5E92}" srcId="{45BE9F4E-0604-4FAA-AC1D-EEA79D51E3F1}" destId="{79738B39-673E-444A-ADF0-C0132778703D}" srcOrd="1" destOrd="0" parTransId="{7D580488-0736-4BD5-B442-E0C7D67C5646}" sibTransId="{9F46C4A7-049A-49D0-938B-46BB7B27A82C}"/>
    <dgm:cxn modelId="{203B59E3-D429-42F6-97E5-CCAA5AB7E513}" srcId="{6E271D69-4C1C-4DE1-934D-58D6A74AD98D}" destId="{FCB45BDD-C57C-4B84-89CE-8FC2BE6513E3}" srcOrd="0" destOrd="0" parTransId="{CAA62664-5D44-427F-B31B-CE982AF38F37}" sibTransId="{2BC15B18-A0E9-4BAF-B171-8042522B85A5}"/>
    <dgm:cxn modelId="{D312ADE4-8C2B-4EEE-B234-C748A37BC3B9}" srcId="{0F8BAF30-0BD7-4B50-A1F8-1B5EE193209D}" destId="{45BE9F4E-0604-4FAA-AC1D-EEA79D51E3F1}" srcOrd="1" destOrd="0" parTransId="{FA1F45A3-A023-45A8-AFC9-E46744824BF9}" sibTransId="{C3CC23C9-184D-4224-901F-638CDBF909A6}"/>
    <dgm:cxn modelId="{540029E8-B00C-421E-A023-A42F04255350}" type="presOf" srcId="{8B2EE26A-23FE-4B53-8D56-857F6EDA6FF4}" destId="{41AC06C5-F1FB-48FD-8E3F-28FBA2A69E21}" srcOrd="0" destOrd="5" presId="urn:microsoft.com/office/officeart/2005/8/layout/hList1"/>
    <dgm:cxn modelId="{95B8E2E9-87DA-4BAE-B349-9167177643C7}" srcId="{45BE9F4E-0604-4FAA-AC1D-EEA79D51E3F1}" destId="{0EFDF8AA-CAB1-4830-AADC-11E486032EBE}" srcOrd="2" destOrd="0" parTransId="{6CC2A244-0006-4EFD-86D5-AFB154650EFF}" sibTransId="{ADCEE476-030B-4099-B050-F78C9B446B18}"/>
    <dgm:cxn modelId="{1DF191EA-9AB6-4771-B344-5DB0D7CDE6B2}" srcId="{45BE9F4E-0604-4FAA-AC1D-EEA79D51E3F1}" destId="{963E8A28-C15E-4E14-99BD-398192FBB7E6}" srcOrd="4" destOrd="0" parTransId="{F0C420F7-3322-4661-AE23-E2ABAA3EFBD9}" sibTransId="{EF26F7E2-8FFF-4B98-980E-A9889F8B600E}"/>
    <dgm:cxn modelId="{DA058AF9-3F4D-4C1E-B0E3-96B8D7469359}" type="presOf" srcId="{48AA5B2A-DC3E-4FEC-8A7C-25442D39FDD7}" destId="{41AC06C5-F1FB-48FD-8E3F-28FBA2A69E21}" srcOrd="0" destOrd="0" presId="urn:microsoft.com/office/officeart/2005/8/layout/hList1"/>
    <dgm:cxn modelId="{DC45313C-3B2E-4023-985E-9D508EC72422}" type="presParOf" srcId="{CBC94C1D-EFAE-4161-83F0-2FFA17C8317C}" destId="{96AA3AC8-F088-4191-B81C-35BA5274B8D5}" srcOrd="0" destOrd="0" presId="urn:microsoft.com/office/officeart/2005/8/layout/hList1"/>
    <dgm:cxn modelId="{6CCB0FEC-2BE3-4D02-BD3B-A9AE37568CE7}" type="presParOf" srcId="{96AA3AC8-F088-4191-B81C-35BA5274B8D5}" destId="{F3691538-0B66-4FC9-9941-C8B0A148D1DC}" srcOrd="0" destOrd="0" presId="urn:microsoft.com/office/officeart/2005/8/layout/hList1"/>
    <dgm:cxn modelId="{FB856857-AB20-496A-8E01-8E9BFF149807}" type="presParOf" srcId="{96AA3AC8-F088-4191-B81C-35BA5274B8D5}" destId="{74DCE430-B853-4178-BAAF-D3EDB074B672}" srcOrd="1" destOrd="0" presId="urn:microsoft.com/office/officeart/2005/8/layout/hList1"/>
    <dgm:cxn modelId="{5AE0D1B1-A8F4-47D5-AAE8-533C40F6A40E}" type="presParOf" srcId="{CBC94C1D-EFAE-4161-83F0-2FFA17C8317C}" destId="{588A7EF9-42B3-488A-BCA9-CE56C7E07B84}" srcOrd="1" destOrd="0" presId="urn:microsoft.com/office/officeart/2005/8/layout/hList1"/>
    <dgm:cxn modelId="{CDB39620-1B3F-4986-A6E4-1146C3650B0C}" type="presParOf" srcId="{CBC94C1D-EFAE-4161-83F0-2FFA17C8317C}" destId="{5835C6F1-8032-43D8-B73C-D15978D176D4}" srcOrd="2" destOrd="0" presId="urn:microsoft.com/office/officeart/2005/8/layout/hList1"/>
    <dgm:cxn modelId="{D7D1D788-4EEC-4519-9295-5B1153486ECD}" type="presParOf" srcId="{5835C6F1-8032-43D8-B73C-D15978D176D4}" destId="{9F01BF13-55A3-49F5-A78B-7A4108EEBB9D}" srcOrd="0" destOrd="0" presId="urn:microsoft.com/office/officeart/2005/8/layout/hList1"/>
    <dgm:cxn modelId="{AD641D24-D340-4F6D-A183-E01A5B7D4D75}" type="presParOf" srcId="{5835C6F1-8032-43D8-B73C-D15978D176D4}" destId="{41AC06C5-F1FB-48FD-8E3F-28FBA2A69E2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0AF2ED-E18A-4247-8275-CB90ECBB5CF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26CC7AC2-E0F5-4B65-9929-BE6254D3AC06}">
      <dgm:prSet/>
      <dgm:spPr/>
      <dgm:t>
        <a:bodyPr/>
        <a:lstStyle/>
        <a:p>
          <a:r>
            <a:rPr lang="en-US"/>
            <a:t>The following are the indicators of Organization, Communication/ Collaboration and Reflective Thinking. </a:t>
          </a:r>
        </a:p>
      </dgm:t>
    </dgm:pt>
    <dgm:pt modelId="{265407DC-0F89-4891-9A94-5C3E0310261B}" type="parTrans" cxnId="{D95386A1-17FA-4451-960B-34894739285E}">
      <dgm:prSet/>
      <dgm:spPr/>
      <dgm:t>
        <a:bodyPr/>
        <a:lstStyle/>
        <a:p>
          <a:endParaRPr lang="en-US"/>
        </a:p>
      </dgm:t>
    </dgm:pt>
    <dgm:pt modelId="{9BD6173B-450E-45FE-96A7-A3914BDBA89E}" type="sibTrans" cxnId="{D95386A1-17FA-4451-960B-34894739285E}">
      <dgm:prSet/>
      <dgm:spPr/>
      <dgm:t>
        <a:bodyPr/>
        <a:lstStyle/>
        <a:p>
          <a:endParaRPr lang="en-US"/>
        </a:p>
      </dgm:t>
    </dgm:pt>
    <dgm:pt modelId="{171709EA-5ABD-4AA2-9176-59BDA8A50C16}">
      <dgm:prSet custT="1"/>
      <dgm:spPr/>
      <dgm:t>
        <a:bodyPr/>
        <a:lstStyle/>
        <a:p>
          <a:r>
            <a:rPr lang="en-US" sz="2200" i="1"/>
            <a:t>Organization</a:t>
          </a:r>
          <a:endParaRPr lang="en-US" sz="2200"/>
        </a:p>
      </dgm:t>
    </dgm:pt>
    <dgm:pt modelId="{E8A5BB3D-A623-4FB7-9938-5734F0DC0D86}" type="parTrans" cxnId="{C529BD09-6B92-47A8-A038-03FC189F9544}">
      <dgm:prSet/>
      <dgm:spPr/>
      <dgm:t>
        <a:bodyPr/>
        <a:lstStyle/>
        <a:p>
          <a:endParaRPr lang="en-US"/>
        </a:p>
      </dgm:t>
    </dgm:pt>
    <dgm:pt modelId="{98AA9523-CF28-47F9-ADE0-C046CA4F4FC9}" type="sibTrans" cxnId="{C529BD09-6B92-47A8-A038-03FC189F9544}">
      <dgm:prSet/>
      <dgm:spPr/>
      <dgm:t>
        <a:bodyPr/>
        <a:lstStyle/>
        <a:p>
          <a:endParaRPr lang="en-US"/>
        </a:p>
      </dgm:t>
    </dgm:pt>
    <dgm:pt modelId="{1D8E760F-2809-41DC-B9C5-F017BFD8A76B}">
      <dgm:prSet custT="1"/>
      <dgm:spPr/>
      <dgm:t>
        <a:bodyPr/>
        <a:lstStyle/>
        <a:p>
          <a:r>
            <a:rPr lang="en-US" sz="2200"/>
            <a:t>Prepared for class </a:t>
          </a:r>
        </a:p>
      </dgm:t>
    </dgm:pt>
    <dgm:pt modelId="{8E52DCC7-5D8A-4489-A883-929D2DBF7ECE}" type="parTrans" cxnId="{DAAAF5C0-05DA-4AF3-AC57-EEFFB7F2078A}">
      <dgm:prSet/>
      <dgm:spPr/>
      <dgm:t>
        <a:bodyPr/>
        <a:lstStyle/>
        <a:p>
          <a:endParaRPr lang="en-US"/>
        </a:p>
      </dgm:t>
    </dgm:pt>
    <dgm:pt modelId="{F0F206A8-6218-4554-8CE9-78262E0FDE20}" type="sibTrans" cxnId="{DAAAF5C0-05DA-4AF3-AC57-EEFFB7F2078A}">
      <dgm:prSet/>
      <dgm:spPr/>
      <dgm:t>
        <a:bodyPr/>
        <a:lstStyle/>
        <a:p>
          <a:endParaRPr lang="en-US"/>
        </a:p>
      </dgm:t>
    </dgm:pt>
    <dgm:pt modelId="{5EF4047F-E641-4A32-9C28-3D2350CBBDB2}">
      <dgm:prSet custT="1"/>
      <dgm:spPr/>
      <dgm:t>
        <a:bodyPr/>
        <a:lstStyle/>
        <a:p>
          <a:r>
            <a:rPr lang="en-US" sz="2200"/>
            <a:t>Punctual with homework and in-class assignments</a:t>
          </a:r>
        </a:p>
      </dgm:t>
    </dgm:pt>
    <dgm:pt modelId="{A0B34785-5DCB-4973-963D-2ED1BC56FAE7}" type="parTrans" cxnId="{2ABE12C0-B1E2-42C3-B407-A58BCB2FCB84}">
      <dgm:prSet/>
      <dgm:spPr/>
      <dgm:t>
        <a:bodyPr/>
        <a:lstStyle/>
        <a:p>
          <a:endParaRPr lang="en-US"/>
        </a:p>
      </dgm:t>
    </dgm:pt>
    <dgm:pt modelId="{5B92779F-618B-4271-9215-596F8492D87B}" type="sibTrans" cxnId="{2ABE12C0-B1E2-42C3-B407-A58BCB2FCB84}">
      <dgm:prSet/>
      <dgm:spPr/>
      <dgm:t>
        <a:bodyPr/>
        <a:lstStyle/>
        <a:p>
          <a:endParaRPr lang="en-US"/>
        </a:p>
      </dgm:t>
    </dgm:pt>
    <dgm:pt modelId="{0DA5BFD8-0542-48D2-B767-89E7A2E4AF33}">
      <dgm:prSet custT="1"/>
      <dgm:spPr/>
      <dgm:t>
        <a:bodyPr/>
        <a:lstStyle/>
        <a:p>
          <a:r>
            <a:rPr lang="en-US" sz="2200"/>
            <a:t>Completed homework and in-class assignments </a:t>
          </a:r>
        </a:p>
      </dgm:t>
    </dgm:pt>
    <dgm:pt modelId="{FB62B3FE-8D31-45EF-A42A-1A4B58205830}" type="parTrans" cxnId="{EE36A350-BECA-4556-8DCB-D1135A483D1E}">
      <dgm:prSet/>
      <dgm:spPr/>
      <dgm:t>
        <a:bodyPr/>
        <a:lstStyle/>
        <a:p>
          <a:endParaRPr lang="en-US"/>
        </a:p>
      </dgm:t>
    </dgm:pt>
    <dgm:pt modelId="{51C5A3B8-8F5A-4327-BC14-2098FF789C69}" type="sibTrans" cxnId="{EE36A350-BECA-4556-8DCB-D1135A483D1E}">
      <dgm:prSet/>
      <dgm:spPr/>
      <dgm:t>
        <a:bodyPr/>
        <a:lstStyle/>
        <a:p>
          <a:endParaRPr lang="en-US"/>
        </a:p>
      </dgm:t>
    </dgm:pt>
    <dgm:pt modelId="{19F219BD-8F41-4F22-96B8-7F17CB3DFD7A}">
      <dgm:prSet custT="1"/>
      <dgm:spPr/>
      <dgm:t>
        <a:bodyPr/>
        <a:lstStyle/>
        <a:p>
          <a:r>
            <a:rPr lang="en-US" sz="2200" i="1"/>
            <a:t>Collaboration &amp; Communication </a:t>
          </a:r>
          <a:endParaRPr lang="en-US" sz="2200"/>
        </a:p>
      </dgm:t>
    </dgm:pt>
    <dgm:pt modelId="{B310539C-7E94-4A0C-814E-B309345181FA}" type="parTrans" cxnId="{4AAB5CDD-3EC7-4623-9187-BEA5FE4B24B6}">
      <dgm:prSet/>
      <dgm:spPr/>
      <dgm:t>
        <a:bodyPr/>
        <a:lstStyle/>
        <a:p>
          <a:endParaRPr lang="en-US"/>
        </a:p>
      </dgm:t>
    </dgm:pt>
    <dgm:pt modelId="{F438C056-1901-4FAE-879F-7AAD7509E213}" type="sibTrans" cxnId="{4AAB5CDD-3EC7-4623-9187-BEA5FE4B24B6}">
      <dgm:prSet/>
      <dgm:spPr/>
      <dgm:t>
        <a:bodyPr/>
        <a:lstStyle/>
        <a:p>
          <a:endParaRPr lang="en-US"/>
        </a:p>
      </dgm:t>
    </dgm:pt>
    <dgm:pt modelId="{63FE8D62-DDBE-47DE-BEF0-FB4586D3A99E}">
      <dgm:prSet custT="1"/>
      <dgm:spPr/>
      <dgm:t>
        <a:bodyPr/>
        <a:lstStyle/>
        <a:p>
          <a:r>
            <a:rPr lang="en-US" sz="2200"/>
            <a:t>Participates in class </a:t>
          </a:r>
        </a:p>
      </dgm:t>
    </dgm:pt>
    <dgm:pt modelId="{220DC473-0A77-4337-A91D-FA7BA597C24A}" type="parTrans" cxnId="{9D14F0A2-32BA-4CF7-A5F5-E9FC7DC4CF5E}">
      <dgm:prSet/>
      <dgm:spPr/>
      <dgm:t>
        <a:bodyPr/>
        <a:lstStyle/>
        <a:p>
          <a:endParaRPr lang="en-US"/>
        </a:p>
      </dgm:t>
    </dgm:pt>
    <dgm:pt modelId="{99BCE006-A552-409C-9799-1589F2A39368}" type="sibTrans" cxnId="{9D14F0A2-32BA-4CF7-A5F5-E9FC7DC4CF5E}">
      <dgm:prSet/>
      <dgm:spPr/>
      <dgm:t>
        <a:bodyPr/>
        <a:lstStyle/>
        <a:p>
          <a:endParaRPr lang="en-US"/>
        </a:p>
      </dgm:t>
    </dgm:pt>
    <dgm:pt modelId="{9F619644-A31C-4F06-AF8B-F5FC508E9FBD}">
      <dgm:prSet custT="1"/>
      <dgm:spPr/>
      <dgm:t>
        <a:bodyPr/>
        <a:lstStyle/>
        <a:p>
          <a:r>
            <a:rPr lang="en-US" sz="2200"/>
            <a:t>Attentive and engaged during instruction</a:t>
          </a:r>
        </a:p>
      </dgm:t>
    </dgm:pt>
    <dgm:pt modelId="{C05001E2-F156-4009-BBCE-435C213A5A95}" type="parTrans" cxnId="{AC49651F-FE83-4A02-95CA-63B82DF7ED35}">
      <dgm:prSet/>
      <dgm:spPr/>
      <dgm:t>
        <a:bodyPr/>
        <a:lstStyle/>
        <a:p>
          <a:endParaRPr lang="en-US"/>
        </a:p>
      </dgm:t>
    </dgm:pt>
    <dgm:pt modelId="{E503048A-0C8E-47D1-961B-461D5CC768C6}" type="sibTrans" cxnId="{AC49651F-FE83-4A02-95CA-63B82DF7ED35}">
      <dgm:prSet/>
      <dgm:spPr/>
      <dgm:t>
        <a:bodyPr/>
        <a:lstStyle/>
        <a:p>
          <a:endParaRPr lang="en-US"/>
        </a:p>
      </dgm:t>
    </dgm:pt>
    <dgm:pt modelId="{85CCBAEE-7406-494A-8364-24376A1A7568}">
      <dgm:prSet custT="1"/>
      <dgm:spPr/>
      <dgm:t>
        <a:bodyPr/>
        <a:lstStyle/>
        <a:p>
          <a:r>
            <a:rPr lang="en-US" sz="2200"/>
            <a:t>Demonstrates helpfulness and teamwork </a:t>
          </a:r>
        </a:p>
      </dgm:t>
    </dgm:pt>
    <dgm:pt modelId="{283A26BC-9CDA-4D1C-B886-3CA4109FA776}" type="parTrans" cxnId="{13C4E52F-ABEF-4EA7-B376-C4CAC8C3AF1F}">
      <dgm:prSet/>
      <dgm:spPr/>
      <dgm:t>
        <a:bodyPr/>
        <a:lstStyle/>
        <a:p>
          <a:endParaRPr lang="en-US"/>
        </a:p>
      </dgm:t>
    </dgm:pt>
    <dgm:pt modelId="{C0023666-7E89-4B97-BCE8-EFB2015672F4}" type="sibTrans" cxnId="{13C4E52F-ABEF-4EA7-B376-C4CAC8C3AF1F}">
      <dgm:prSet/>
      <dgm:spPr/>
      <dgm:t>
        <a:bodyPr/>
        <a:lstStyle/>
        <a:p>
          <a:endParaRPr lang="en-US"/>
        </a:p>
      </dgm:t>
    </dgm:pt>
    <dgm:pt modelId="{36F07109-8B1A-423C-AB22-F76774407C21}">
      <dgm:prSet/>
      <dgm:spPr/>
      <dgm:t>
        <a:bodyPr/>
        <a:lstStyle/>
        <a:p>
          <a:r>
            <a:rPr lang="en-US" i="1"/>
            <a:t>Reflection &amp; Personal Initiative </a:t>
          </a:r>
          <a:endParaRPr lang="en-US"/>
        </a:p>
      </dgm:t>
    </dgm:pt>
    <dgm:pt modelId="{64FA0B75-06C0-4E4C-AA20-77E53A01B9C2}" type="parTrans" cxnId="{306418F6-8680-483C-8EA6-D92051A94CDE}">
      <dgm:prSet/>
      <dgm:spPr/>
      <dgm:t>
        <a:bodyPr/>
        <a:lstStyle/>
        <a:p>
          <a:endParaRPr lang="en-US"/>
        </a:p>
      </dgm:t>
    </dgm:pt>
    <dgm:pt modelId="{D4F571CF-4949-425F-94A4-78D2FF8F26A2}" type="sibTrans" cxnId="{306418F6-8680-483C-8EA6-D92051A94CDE}">
      <dgm:prSet/>
      <dgm:spPr/>
      <dgm:t>
        <a:bodyPr/>
        <a:lstStyle/>
        <a:p>
          <a:endParaRPr lang="en-US"/>
        </a:p>
      </dgm:t>
    </dgm:pt>
    <dgm:pt modelId="{1ADCA7CC-E19F-4FA5-88F6-E6F19863393D}">
      <dgm:prSet/>
      <dgm:spPr/>
      <dgm:t>
        <a:bodyPr/>
        <a:lstStyle/>
        <a:p>
          <a:r>
            <a:rPr lang="en-US"/>
            <a:t>Open to teacher help and correction</a:t>
          </a:r>
        </a:p>
      </dgm:t>
    </dgm:pt>
    <dgm:pt modelId="{A4DC6845-8E02-4266-9C13-650DF45B79F2}" type="parTrans" cxnId="{74B20FFD-C8E1-44A1-A328-6BA19A30FABB}">
      <dgm:prSet/>
      <dgm:spPr/>
      <dgm:t>
        <a:bodyPr/>
        <a:lstStyle/>
        <a:p>
          <a:endParaRPr lang="en-US"/>
        </a:p>
      </dgm:t>
    </dgm:pt>
    <dgm:pt modelId="{63F75D1A-89B1-4CC8-9CCD-90EBE80A5512}" type="sibTrans" cxnId="{74B20FFD-C8E1-44A1-A328-6BA19A30FABB}">
      <dgm:prSet/>
      <dgm:spPr/>
      <dgm:t>
        <a:bodyPr/>
        <a:lstStyle/>
        <a:p>
          <a:endParaRPr lang="en-US"/>
        </a:p>
      </dgm:t>
    </dgm:pt>
    <dgm:pt modelId="{9E8BA181-8F67-4223-A906-D1138F65DF32}">
      <dgm:prSet/>
      <dgm:spPr/>
      <dgm:t>
        <a:bodyPr/>
        <a:lstStyle/>
        <a:p>
          <a:r>
            <a:rPr lang="en-US"/>
            <a:t>Makes effort to improve behavior/performance by seeking help when needed</a:t>
          </a:r>
        </a:p>
      </dgm:t>
    </dgm:pt>
    <dgm:pt modelId="{C99DBC6D-2CEC-47FF-B04B-F63E12FA2B87}" type="parTrans" cxnId="{C175EFAB-187F-471F-9A9A-FB1C2D706B2C}">
      <dgm:prSet/>
      <dgm:spPr/>
      <dgm:t>
        <a:bodyPr/>
        <a:lstStyle/>
        <a:p>
          <a:endParaRPr lang="en-US"/>
        </a:p>
      </dgm:t>
    </dgm:pt>
    <dgm:pt modelId="{912EF294-F93F-4463-8839-61B75404EF01}" type="sibTrans" cxnId="{C175EFAB-187F-471F-9A9A-FB1C2D706B2C}">
      <dgm:prSet/>
      <dgm:spPr/>
      <dgm:t>
        <a:bodyPr/>
        <a:lstStyle/>
        <a:p>
          <a:endParaRPr lang="en-US"/>
        </a:p>
      </dgm:t>
    </dgm:pt>
    <dgm:pt modelId="{8B6ECBB4-BDED-4C59-9DE9-770A0109E260}">
      <dgm:prSet/>
      <dgm:spPr/>
      <dgm:t>
        <a:bodyPr/>
        <a:lstStyle/>
        <a:p>
          <a:r>
            <a:rPr lang="en-US"/>
            <a:t>Makes time for personal study and improvement</a:t>
          </a:r>
        </a:p>
      </dgm:t>
    </dgm:pt>
    <dgm:pt modelId="{6D83DEAC-B764-4790-869D-65EFAD6BB68C}" type="parTrans" cxnId="{FE15B194-02BD-4332-A908-71EF74F06D9E}">
      <dgm:prSet/>
      <dgm:spPr/>
      <dgm:t>
        <a:bodyPr/>
        <a:lstStyle/>
        <a:p>
          <a:endParaRPr lang="en-US"/>
        </a:p>
      </dgm:t>
    </dgm:pt>
    <dgm:pt modelId="{D36430A3-9451-48B4-9700-827F43FCC4EB}" type="sibTrans" cxnId="{FE15B194-02BD-4332-A908-71EF74F06D9E}">
      <dgm:prSet/>
      <dgm:spPr/>
      <dgm:t>
        <a:bodyPr/>
        <a:lstStyle/>
        <a:p>
          <a:endParaRPr lang="en-US"/>
        </a:p>
      </dgm:t>
    </dgm:pt>
    <dgm:pt modelId="{52FB5BC2-16F9-4F1C-A869-7DA2ACA6D68A}" type="pres">
      <dgm:prSet presAssocID="{520AF2ED-E18A-4247-8275-CB90ECBB5CF1}" presName="Name0" presStyleCnt="0">
        <dgm:presLayoutVars>
          <dgm:dir/>
          <dgm:resizeHandles val="exact"/>
        </dgm:presLayoutVars>
      </dgm:prSet>
      <dgm:spPr/>
    </dgm:pt>
    <dgm:pt modelId="{C2FB9A3D-B5DD-4E5F-A9F6-463D4BA46EE8}" type="pres">
      <dgm:prSet presAssocID="{26CC7AC2-E0F5-4B65-9929-BE6254D3AC06}" presName="node" presStyleLbl="node1" presStyleIdx="0" presStyleCnt="4">
        <dgm:presLayoutVars>
          <dgm:bulletEnabled val="1"/>
        </dgm:presLayoutVars>
      </dgm:prSet>
      <dgm:spPr/>
    </dgm:pt>
    <dgm:pt modelId="{EE199006-4D88-4BCB-918A-0A32CB07EFCB}" type="pres">
      <dgm:prSet presAssocID="{9BD6173B-450E-45FE-96A7-A3914BDBA89E}" presName="sibTrans" presStyleLbl="sibTrans1D1" presStyleIdx="0" presStyleCnt="3"/>
      <dgm:spPr/>
    </dgm:pt>
    <dgm:pt modelId="{E4E2D488-9571-4E29-8221-1CE2DB764096}" type="pres">
      <dgm:prSet presAssocID="{9BD6173B-450E-45FE-96A7-A3914BDBA89E}" presName="connectorText" presStyleLbl="sibTrans1D1" presStyleIdx="0" presStyleCnt="3"/>
      <dgm:spPr/>
    </dgm:pt>
    <dgm:pt modelId="{940DA52C-6728-4837-9895-1A624236A611}" type="pres">
      <dgm:prSet presAssocID="{171709EA-5ABD-4AA2-9176-59BDA8A50C16}" presName="node" presStyleLbl="node1" presStyleIdx="1" presStyleCnt="4">
        <dgm:presLayoutVars>
          <dgm:bulletEnabled val="1"/>
        </dgm:presLayoutVars>
      </dgm:prSet>
      <dgm:spPr/>
    </dgm:pt>
    <dgm:pt modelId="{13C21267-1524-4213-95FF-0EFD6486597C}" type="pres">
      <dgm:prSet presAssocID="{98AA9523-CF28-47F9-ADE0-C046CA4F4FC9}" presName="sibTrans" presStyleLbl="sibTrans1D1" presStyleIdx="1" presStyleCnt="3"/>
      <dgm:spPr/>
    </dgm:pt>
    <dgm:pt modelId="{45321B8B-3BAB-40C4-9FF3-3B659314943F}" type="pres">
      <dgm:prSet presAssocID="{98AA9523-CF28-47F9-ADE0-C046CA4F4FC9}" presName="connectorText" presStyleLbl="sibTrans1D1" presStyleIdx="1" presStyleCnt="3"/>
      <dgm:spPr/>
    </dgm:pt>
    <dgm:pt modelId="{552D58B8-7463-443F-8034-190302B5B6EE}" type="pres">
      <dgm:prSet presAssocID="{19F219BD-8F41-4F22-96B8-7F17CB3DFD7A}" presName="node" presStyleLbl="node1" presStyleIdx="2" presStyleCnt="4" custScaleX="120071">
        <dgm:presLayoutVars>
          <dgm:bulletEnabled val="1"/>
        </dgm:presLayoutVars>
      </dgm:prSet>
      <dgm:spPr/>
    </dgm:pt>
    <dgm:pt modelId="{22F73B41-FF83-4EFA-B159-44A3634B412F}" type="pres">
      <dgm:prSet presAssocID="{F438C056-1901-4FAE-879F-7AAD7509E213}" presName="sibTrans" presStyleLbl="sibTrans1D1" presStyleIdx="2" presStyleCnt="3"/>
      <dgm:spPr/>
    </dgm:pt>
    <dgm:pt modelId="{4F06A90A-AA27-49BD-B285-F57BD00762BE}" type="pres">
      <dgm:prSet presAssocID="{F438C056-1901-4FAE-879F-7AAD7509E213}" presName="connectorText" presStyleLbl="sibTrans1D1" presStyleIdx="2" presStyleCnt="3"/>
      <dgm:spPr/>
    </dgm:pt>
    <dgm:pt modelId="{934A2540-E439-448E-93EF-92B59915091B}" type="pres">
      <dgm:prSet presAssocID="{36F07109-8B1A-423C-AB22-F76774407C21}" presName="node" presStyleLbl="node1" presStyleIdx="3" presStyleCnt="4" custScaleX="173567">
        <dgm:presLayoutVars>
          <dgm:bulletEnabled val="1"/>
        </dgm:presLayoutVars>
      </dgm:prSet>
      <dgm:spPr/>
    </dgm:pt>
  </dgm:ptLst>
  <dgm:cxnLst>
    <dgm:cxn modelId="{C529BD09-6B92-47A8-A038-03FC189F9544}" srcId="{520AF2ED-E18A-4247-8275-CB90ECBB5CF1}" destId="{171709EA-5ABD-4AA2-9176-59BDA8A50C16}" srcOrd="1" destOrd="0" parTransId="{E8A5BB3D-A623-4FB7-9938-5734F0DC0D86}" sibTransId="{98AA9523-CF28-47F9-ADE0-C046CA4F4FC9}"/>
    <dgm:cxn modelId="{AC49651F-FE83-4A02-95CA-63B82DF7ED35}" srcId="{19F219BD-8F41-4F22-96B8-7F17CB3DFD7A}" destId="{9F619644-A31C-4F06-AF8B-F5FC508E9FBD}" srcOrd="1" destOrd="0" parTransId="{C05001E2-F156-4009-BBCE-435C213A5A95}" sibTransId="{E503048A-0C8E-47D1-961B-461D5CC768C6}"/>
    <dgm:cxn modelId="{8B94F523-D542-40BA-885D-0F71E2C6C355}" type="presOf" srcId="{63FE8D62-DDBE-47DE-BEF0-FB4586D3A99E}" destId="{552D58B8-7463-443F-8034-190302B5B6EE}" srcOrd="0" destOrd="1" presId="urn:microsoft.com/office/officeart/2016/7/layout/RepeatingBendingProcessNew"/>
    <dgm:cxn modelId="{6C9C0325-3D12-48A0-AF5B-6F76671DAB0A}" type="presOf" srcId="{19F219BD-8F41-4F22-96B8-7F17CB3DFD7A}" destId="{552D58B8-7463-443F-8034-190302B5B6EE}" srcOrd="0" destOrd="0" presId="urn:microsoft.com/office/officeart/2016/7/layout/RepeatingBendingProcessNew"/>
    <dgm:cxn modelId="{F597CC2F-5625-4879-BCF0-AAFB36110AA2}" type="presOf" srcId="{0DA5BFD8-0542-48D2-B767-89E7A2E4AF33}" destId="{940DA52C-6728-4837-9895-1A624236A611}" srcOrd="0" destOrd="3" presId="urn:microsoft.com/office/officeart/2016/7/layout/RepeatingBendingProcessNew"/>
    <dgm:cxn modelId="{13C4E52F-ABEF-4EA7-B376-C4CAC8C3AF1F}" srcId="{19F219BD-8F41-4F22-96B8-7F17CB3DFD7A}" destId="{85CCBAEE-7406-494A-8364-24376A1A7568}" srcOrd="2" destOrd="0" parTransId="{283A26BC-9CDA-4D1C-B886-3CA4109FA776}" sibTransId="{C0023666-7E89-4B97-BCE8-EFB2015672F4}"/>
    <dgm:cxn modelId="{CB8DF732-A502-4137-9E27-4BC410779EE2}" type="presOf" srcId="{1ADCA7CC-E19F-4FA5-88F6-E6F19863393D}" destId="{934A2540-E439-448E-93EF-92B59915091B}" srcOrd="0" destOrd="1" presId="urn:microsoft.com/office/officeart/2016/7/layout/RepeatingBendingProcessNew"/>
    <dgm:cxn modelId="{C3F32B35-D53C-438D-89CD-34360B71D46E}" type="presOf" srcId="{98AA9523-CF28-47F9-ADE0-C046CA4F4FC9}" destId="{13C21267-1524-4213-95FF-0EFD6486597C}" srcOrd="0" destOrd="0" presId="urn:microsoft.com/office/officeart/2016/7/layout/RepeatingBendingProcessNew"/>
    <dgm:cxn modelId="{13AB9436-1CF6-4F74-9CBB-347FD44989D4}" type="presOf" srcId="{8B6ECBB4-BDED-4C59-9DE9-770A0109E260}" destId="{934A2540-E439-448E-93EF-92B59915091B}" srcOrd="0" destOrd="3" presId="urn:microsoft.com/office/officeart/2016/7/layout/RepeatingBendingProcessNew"/>
    <dgm:cxn modelId="{776BCB3B-FAB6-4FEE-B82B-8CD628EF6157}" type="presOf" srcId="{F438C056-1901-4FAE-879F-7AAD7509E213}" destId="{4F06A90A-AA27-49BD-B285-F57BD00762BE}" srcOrd="1" destOrd="0" presId="urn:microsoft.com/office/officeart/2016/7/layout/RepeatingBendingProcessNew"/>
    <dgm:cxn modelId="{7D5AC83F-172F-4643-8956-AABDD4888F32}" type="presOf" srcId="{85CCBAEE-7406-494A-8364-24376A1A7568}" destId="{552D58B8-7463-443F-8034-190302B5B6EE}" srcOrd="0" destOrd="3" presId="urn:microsoft.com/office/officeart/2016/7/layout/RepeatingBendingProcessNew"/>
    <dgm:cxn modelId="{D7BA0762-6EE7-4D10-97DC-F3BF4F9DEBE5}" type="presOf" srcId="{9E8BA181-8F67-4223-A906-D1138F65DF32}" destId="{934A2540-E439-448E-93EF-92B59915091B}" srcOrd="0" destOrd="2" presId="urn:microsoft.com/office/officeart/2016/7/layout/RepeatingBendingProcessNew"/>
    <dgm:cxn modelId="{A5FC4469-3D75-4B39-BFA9-517F5EFAAF3E}" type="presOf" srcId="{9BD6173B-450E-45FE-96A7-A3914BDBA89E}" destId="{EE199006-4D88-4BCB-918A-0A32CB07EFCB}" srcOrd="0" destOrd="0" presId="urn:microsoft.com/office/officeart/2016/7/layout/RepeatingBendingProcessNew"/>
    <dgm:cxn modelId="{652AF24C-93E1-47BB-8C8C-F3C47F90F6B4}" type="presOf" srcId="{F438C056-1901-4FAE-879F-7AAD7509E213}" destId="{22F73B41-FF83-4EFA-B159-44A3634B412F}" srcOrd="0" destOrd="0" presId="urn:microsoft.com/office/officeart/2016/7/layout/RepeatingBendingProcessNew"/>
    <dgm:cxn modelId="{EE36A350-BECA-4556-8DCB-D1135A483D1E}" srcId="{171709EA-5ABD-4AA2-9176-59BDA8A50C16}" destId="{0DA5BFD8-0542-48D2-B767-89E7A2E4AF33}" srcOrd="2" destOrd="0" parTransId="{FB62B3FE-8D31-45EF-A42A-1A4B58205830}" sibTransId="{51C5A3B8-8F5A-4327-BC14-2098FF789C69}"/>
    <dgm:cxn modelId="{1EBD9E51-66EB-4A0B-9CA7-45D1A91F06C0}" type="presOf" srcId="{520AF2ED-E18A-4247-8275-CB90ECBB5CF1}" destId="{52FB5BC2-16F9-4F1C-A869-7DA2ACA6D68A}" srcOrd="0" destOrd="0" presId="urn:microsoft.com/office/officeart/2016/7/layout/RepeatingBendingProcessNew"/>
    <dgm:cxn modelId="{21518374-ED9F-4AF3-A3C8-66C5108BAD30}" type="presOf" srcId="{36F07109-8B1A-423C-AB22-F76774407C21}" destId="{934A2540-E439-448E-93EF-92B59915091B}" srcOrd="0" destOrd="0" presId="urn:microsoft.com/office/officeart/2016/7/layout/RepeatingBendingProcessNew"/>
    <dgm:cxn modelId="{1048978E-C095-4A37-82EB-535AC309D7D5}" type="presOf" srcId="{5EF4047F-E641-4A32-9C28-3D2350CBBDB2}" destId="{940DA52C-6728-4837-9895-1A624236A611}" srcOrd="0" destOrd="2" presId="urn:microsoft.com/office/officeart/2016/7/layout/RepeatingBendingProcessNew"/>
    <dgm:cxn modelId="{FE15B194-02BD-4332-A908-71EF74F06D9E}" srcId="{36F07109-8B1A-423C-AB22-F76774407C21}" destId="{8B6ECBB4-BDED-4C59-9DE9-770A0109E260}" srcOrd="2" destOrd="0" parTransId="{6D83DEAC-B764-4790-869D-65EFAD6BB68C}" sibTransId="{D36430A3-9451-48B4-9700-827F43FCC4EB}"/>
    <dgm:cxn modelId="{D1AFCF96-BC08-4D77-B142-017D70CE96EF}" type="presOf" srcId="{98AA9523-CF28-47F9-ADE0-C046CA4F4FC9}" destId="{45321B8B-3BAB-40C4-9FF3-3B659314943F}" srcOrd="1" destOrd="0" presId="urn:microsoft.com/office/officeart/2016/7/layout/RepeatingBendingProcessNew"/>
    <dgm:cxn modelId="{ABBD1EA1-7DEB-47C5-A8FE-21682F24D647}" type="presOf" srcId="{1D8E760F-2809-41DC-B9C5-F017BFD8A76B}" destId="{940DA52C-6728-4837-9895-1A624236A611}" srcOrd="0" destOrd="1" presId="urn:microsoft.com/office/officeart/2016/7/layout/RepeatingBendingProcessNew"/>
    <dgm:cxn modelId="{D95386A1-17FA-4451-960B-34894739285E}" srcId="{520AF2ED-E18A-4247-8275-CB90ECBB5CF1}" destId="{26CC7AC2-E0F5-4B65-9929-BE6254D3AC06}" srcOrd="0" destOrd="0" parTransId="{265407DC-0F89-4891-9A94-5C3E0310261B}" sibTransId="{9BD6173B-450E-45FE-96A7-A3914BDBA89E}"/>
    <dgm:cxn modelId="{9D14F0A2-32BA-4CF7-A5F5-E9FC7DC4CF5E}" srcId="{19F219BD-8F41-4F22-96B8-7F17CB3DFD7A}" destId="{63FE8D62-DDBE-47DE-BEF0-FB4586D3A99E}" srcOrd="0" destOrd="0" parTransId="{220DC473-0A77-4337-A91D-FA7BA597C24A}" sibTransId="{99BCE006-A552-409C-9799-1589F2A39368}"/>
    <dgm:cxn modelId="{C175EFAB-187F-471F-9A9A-FB1C2D706B2C}" srcId="{36F07109-8B1A-423C-AB22-F76774407C21}" destId="{9E8BA181-8F67-4223-A906-D1138F65DF32}" srcOrd="1" destOrd="0" parTransId="{C99DBC6D-2CEC-47FF-B04B-F63E12FA2B87}" sibTransId="{912EF294-F93F-4463-8839-61B75404EF01}"/>
    <dgm:cxn modelId="{2ABE12C0-B1E2-42C3-B407-A58BCB2FCB84}" srcId="{171709EA-5ABD-4AA2-9176-59BDA8A50C16}" destId="{5EF4047F-E641-4A32-9C28-3D2350CBBDB2}" srcOrd="1" destOrd="0" parTransId="{A0B34785-5DCB-4973-963D-2ED1BC56FAE7}" sibTransId="{5B92779F-618B-4271-9215-596F8492D87B}"/>
    <dgm:cxn modelId="{DAAAF5C0-05DA-4AF3-AC57-EEFFB7F2078A}" srcId="{171709EA-5ABD-4AA2-9176-59BDA8A50C16}" destId="{1D8E760F-2809-41DC-B9C5-F017BFD8A76B}" srcOrd="0" destOrd="0" parTransId="{8E52DCC7-5D8A-4489-A883-929D2DBF7ECE}" sibTransId="{F0F206A8-6218-4554-8CE9-78262E0FDE20}"/>
    <dgm:cxn modelId="{EE03D3CA-155D-49C1-807B-B547D228C575}" type="presOf" srcId="{171709EA-5ABD-4AA2-9176-59BDA8A50C16}" destId="{940DA52C-6728-4837-9895-1A624236A611}" srcOrd="0" destOrd="0" presId="urn:microsoft.com/office/officeart/2016/7/layout/RepeatingBendingProcessNew"/>
    <dgm:cxn modelId="{4AAB5CDD-3EC7-4623-9187-BEA5FE4B24B6}" srcId="{520AF2ED-E18A-4247-8275-CB90ECBB5CF1}" destId="{19F219BD-8F41-4F22-96B8-7F17CB3DFD7A}" srcOrd="2" destOrd="0" parTransId="{B310539C-7E94-4A0C-814E-B309345181FA}" sibTransId="{F438C056-1901-4FAE-879F-7AAD7509E213}"/>
    <dgm:cxn modelId="{A3A7E2E1-FBB3-4767-8C47-C39FFBD6DE46}" type="presOf" srcId="{9F619644-A31C-4F06-AF8B-F5FC508E9FBD}" destId="{552D58B8-7463-443F-8034-190302B5B6EE}" srcOrd="0" destOrd="2" presId="urn:microsoft.com/office/officeart/2016/7/layout/RepeatingBendingProcessNew"/>
    <dgm:cxn modelId="{EDE4B7EF-5955-4616-954C-6232AD6B581F}" type="presOf" srcId="{9BD6173B-450E-45FE-96A7-A3914BDBA89E}" destId="{E4E2D488-9571-4E29-8221-1CE2DB764096}" srcOrd="1" destOrd="0" presId="urn:microsoft.com/office/officeart/2016/7/layout/RepeatingBendingProcessNew"/>
    <dgm:cxn modelId="{306418F6-8680-483C-8EA6-D92051A94CDE}" srcId="{520AF2ED-E18A-4247-8275-CB90ECBB5CF1}" destId="{36F07109-8B1A-423C-AB22-F76774407C21}" srcOrd="3" destOrd="0" parTransId="{64FA0B75-06C0-4E4C-AA20-77E53A01B9C2}" sibTransId="{D4F571CF-4949-425F-94A4-78D2FF8F26A2}"/>
    <dgm:cxn modelId="{375D8BFB-4A54-4559-B5F5-FC7B7712A513}" type="presOf" srcId="{26CC7AC2-E0F5-4B65-9929-BE6254D3AC06}" destId="{C2FB9A3D-B5DD-4E5F-A9F6-463D4BA46EE8}" srcOrd="0" destOrd="0" presId="urn:microsoft.com/office/officeart/2016/7/layout/RepeatingBendingProcessNew"/>
    <dgm:cxn modelId="{74B20FFD-C8E1-44A1-A328-6BA19A30FABB}" srcId="{36F07109-8B1A-423C-AB22-F76774407C21}" destId="{1ADCA7CC-E19F-4FA5-88F6-E6F19863393D}" srcOrd="0" destOrd="0" parTransId="{A4DC6845-8E02-4266-9C13-650DF45B79F2}" sibTransId="{63F75D1A-89B1-4CC8-9CCD-90EBE80A5512}"/>
    <dgm:cxn modelId="{F4B9821C-0EF5-44D9-973B-05D570A89010}" type="presParOf" srcId="{52FB5BC2-16F9-4F1C-A869-7DA2ACA6D68A}" destId="{C2FB9A3D-B5DD-4E5F-A9F6-463D4BA46EE8}" srcOrd="0" destOrd="0" presId="urn:microsoft.com/office/officeart/2016/7/layout/RepeatingBendingProcessNew"/>
    <dgm:cxn modelId="{B68CDCD3-FA5F-4E37-B009-5708E13D95F0}" type="presParOf" srcId="{52FB5BC2-16F9-4F1C-A869-7DA2ACA6D68A}" destId="{EE199006-4D88-4BCB-918A-0A32CB07EFCB}" srcOrd="1" destOrd="0" presId="urn:microsoft.com/office/officeart/2016/7/layout/RepeatingBendingProcessNew"/>
    <dgm:cxn modelId="{ABFED890-C4EE-4153-BAA1-6B9173E24E9D}" type="presParOf" srcId="{EE199006-4D88-4BCB-918A-0A32CB07EFCB}" destId="{E4E2D488-9571-4E29-8221-1CE2DB764096}" srcOrd="0" destOrd="0" presId="urn:microsoft.com/office/officeart/2016/7/layout/RepeatingBendingProcessNew"/>
    <dgm:cxn modelId="{29D48456-6481-4DB5-8E81-8EF88C107B68}" type="presParOf" srcId="{52FB5BC2-16F9-4F1C-A869-7DA2ACA6D68A}" destId="{940DA52C-6728-4837-9895-1A624236A611}" srcOrd="2" destOrd="0" presId="urn:microsoft.com/office/officeart/2016/7/layout/RepeatingBendingProcessNew"/>
    <dgm:cxn modelId="{F3B7FA19-5B52-4C70-8C38-4D10E23536F6}" type="presParOf" srcId="{52FB5BC2-16F9-4F1C-A869-7DA2ACA6D68A}" destId="{13C21267-1524-4213-95FF-0EFD6486597C}" srcOrd="3" destOrd="0" presId="urn:microsoft.com/office/officeart/2016/7/layout/RepeatingBendingProcessNew"/>
    <dgm:cxn modelId="{1CDEDF43-1743-4CED-B6DF-B9375EDBA949}" type="presParOf" srcId="{13C21267-1524-4213-95FF-0EFD6486597C}" destId="{45321B8B-3BAB-40C4-9FF3-3B659314943F}" srcOrd="0" destOrd="0" presId="urn:microsoft.com/office/officeart/2016/7/layout/RepeatingBendingProcessNew"/>
    <dgm:cxn modelId="{34FDD12D-9EE3-4913-9873-C561556164DF}" type="presParOf" srcId="{52FB5BC2-16F9-4F1C-A869-7DA2ACA6D68A}" destId="{552D58B8-7463-443F-8034-190302B5B6EE}" srcOrd="4" destOrd="0" presId="urn:microsoft.com/office/officeart/2016/7/layout/RepeatingBendingProcessNew"/>
    <dgm:cxn modelId="{5CA5ACDF-474A-4F19-95C2-EF7F6355F9AF}" type="presParOf" srcId="{52FB5BC2-16F9-4F1C-A869-7DA2ACA6D68A}" destId="{22F73B41-FF83-4EFA-B159-44A3634B412F}" srcOrd="5" destOrd="0" presId="urn:microsoft.com/office/officeart/2016/7/layout/RepeatingBendingProcessNew"/>
    <dgm:cxn modelId="{3D54D511-7412-46CB-AB68-95996AE6E384}" type="presParOf" srcId="{22F73B41-FF83-4EFA-B159-44A3634B412F}" destId="{4F06A90A-AA27-49BD-B285-F57BD00762BE}" srcOrd="0" destOrd="0" presId="urn:microsoft.com/office/officeart/2016/7/layout/RepeatingBendingProcessNew"/>
    <dgm:cxn modelId="{851ABE09-331C-4766-A499-C0BC993A4D58}" type="presParOf" srcId="{52FB5BC2-16F9-4F1C-A869-7DA2ACA6D68A}" destId="{934A2540-E439-448E-93EF-92B59915091B}"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98DBA0-288A-49DB-A06D-6109814D018E}"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F68001FA-68F0-409C-914C-F13DBD058392}">
      <dgm:prSet/>
      <dgm:spPr/>
      <dgm:t>
        <a:bodyPr/>
        <a:lstStyle/>
        <a:p>
          <a:r>
            <a:rPr lang="en-US" b="1"/>
            <a:t>The lowest earned grade is a 50%.</a:t>
          </a:r>
          <a:endParaRPr lang="en-US"/>
        </a:p>
      </dgm:t>
    </dgm:pt>
    <dgm:pt modelId="{E5DAA3F0-8AEE-4E15-B71E-F03F6DA99465}" type="parTrans" cxnId="{4929313D-AAC8-4AEE-9A7C-D5F4F26B6556}">
      <dgm:prSet/>
      <dgm:spPr/>
      <dgm:t>
        <a:bodyPr/>
        <a:lstStyle/>
        <a:p>
          <a:endParaRPr lang="en-US"/>
        </a:p>
      </dgm:t>
    </dgm:pt>
    <dgm:pt modelId="{3DB174E7-4552-4749-B76D-4B7097450259}" type="sibTrans" cxnId="{4929313D-AAC8-4AEE-9A7C-D5F4F26B6556}">
      <dgm:prSet/>
      <dgm:spPr/>
      <dgm:t>
        <a:bodyPr/>
        <a:lstStyle/>
        <a:p>
          <a:endParaRPr lang="en-US"/>
        </a:p>
      </dgm:t>
    </dgm:pt>
    <dgm:pt modelId="{B3D8E216-B15C-4A58-97B5-2B87C33AC78D}">
      <dgm:prSet/>
      <dgm:spPr/>
      <dgm:t>
        <a:bodyPr/>
        <a:lstStyle/>
        <a:p>
          <a:r>
            <a:rPr lang="en-US" b="1"/>
            <a:t>Assessments not attempted or handed within 3 days of the due date will receive zero points.</a:t>
          </a:r>
          <a:endParaRPr lang="en-US"/>
        </a:p>
      </dgm:t>
    </dgm:pt>
    <dgm:pt modelId="{52FFA6DA-A154-43FA-AA66-01D987052B0F}" type="parTrans" cxnId="{C78461A7-5EF9-4287-B3B9-E54DB382F18C}">
      <dgm:prSet/>
      <dgm:spPr/>
      <dgm:t>
        <a:bodyPr/>
        <a:lstStyle/>
        <a:p>
          <a:endParaRPr lang="en-US"/>
        </a:p>
      </dgm:t>
    </dgm:pt>
    <dgm:pt modelId="{3309D83A-C2A1-4361-91C5-95B72AD2CB21}" type="sibTrans" cxnId="{C78461A7-5EF9-4287-B3B9-E54DB382F18C}">
      <dgm:prSet/>
      <dgm:spPr/>
      <dgm:t>
        <a:bodyPr/>
        <a:lstStyle/>
        <a:p>
          <a:endParaRPr lang="en-US"/>
        </a:p>
      </dgm:t>
    </dgm:pt>
    <dgm:pt modelId="{823144B9-88B4-4E40-95DE-2A5B6DC034D7}" type="pres">
      <dgm:prSet presAssocID="{1398DBA0-288A-49DB-A06D-6109814D018E}" presName="hierChild1" presStyleCnt="0">
        <dgm:presLayoutVars>
          <dgm:chPref val="1"/>
          <dgm:dir/>
          <dgm:animOne val="branch"/>
          <dgm:animLvl val="lvl"/>
          <dgm:resizeHandles/>
        </dgm:presLayoutVars>
      </dgm:prSet>
      <dgm:spPr/>
    </dgm:pt>
    <dgm:pt modelId="{8BF92216-8A28-495E-9CB7-E3BF23488310}" type="pres">
      <dgm:prSet presAssocID="{F68001FA-68F0-409C-914C-F13DBD058392}" presName="hierRoot1" presStyleCnt="0"/>
      <dgm:spPr/>
    </dgm:pt>
    <dgm:pt modelId="{A00DBB0E-733D-4302-9ECC-724BF4223D6B}" type="pres">
      <dgm:prSet presAssocID="{F68001FA-68F0-409C-914C-F13DBD058392}" presName="composite" presStyleCnt="0"/>
      <dgm:spPr/>
    </dgm:pt>
    <dgm:pt modelId="{F5ED538E-A14B-4123-A9EC-607602115098}" type="pres">
      <dgm:prSet presAssocID="{F68001FA-68F0-409C-914C-F13DBD058392}" presName="background" presStyleLbl="node0" presStyleIdx="0" presStyleCnt="2"/>
      <dgm:spPr/>
    </dgm:pt>
    <dgm:pt modelId="{D701C301-D0E4-4BC6-9625-D72B468D1C19}" type="pres">
      <dgm:prSet presAssocID="{F68001FA-68F0-409C-914C-F13DBD058392}" presName="text" presStyleLbl="fgAcc0" presStyleIdx="0" presStyleCnt="2">
        <dgm:presLayoutVars>
          <dgm:chPref val="3"/>
        </dgm:presLayoutVars>
      </dgm:prSet>
      <dgm:spPr/>
    </dgm:pt>
    <dgm:pt modelId="{1088A2E6-5598-4F68-ADE7-C296279CE190}" type="pres">
      <dgm:prSet presAssocID="{F68001FA-68F0-409C-914C-F13DBD058392}" presName="hierChild2" presStyleCnt="0"/>
      <dgm:spPr/>
    </dgm:pt>
    <dgm:pt modelId="{1974E478-FB26-4D5B-91D6-B70C5CEC614E}" type="pres">
      <dgm:prSet presAssocID="{B3D8E216-B15C-4A58-97B5-2B87C33AC78D}" presName="hierRoot1" presStyleCnt="0"/>
      <dgm:spPr/>
    </dgm:pt>
    <dgm:pt modelId="{532476DF-7FFC-417F-A896-BF8D434736B3}" type="pres">
      <dgm:prSet presAssocID="{B3D8E216-B15C-4A58-97B5-2B87C33AC78D}" presName="composite" presStyleCnt="0"/>
      <dgm:spPr/>
    </dgm:pt>
    <dgm:pt modelId="{35968E8A-B966-470D-9289-CE3FBD5BAE72}" type="pres">
      <dgm:prSet presAssocID="{B3D8E216-B15C-4A58-97B5-2B87C33AC78D}" presName="background" presStyleLbl="node0" presStyleIdx="1" presStyleCnt="2"/>
      <dgm:spPr/>
    </dgm:pt>
    <dgm:pt modelId="{741216B7-2AEE-45D4-89CD-656B5FEC1A14}" type="pres">
      <dgm:prSet presAssocID="{B3D8E216-B15C-4A58-97B5-2B87C33AC78D}" presName="text" presStyleLbl="fgAcc0" presStyleIdx="1" presStyleCnt="2">
        <dgm:presLayoutVars>
          <dgm:chPref val="3"/>
        </dgm:presLayoutVars>
      </dgm:prSet>
      <dgm:spPr/>
    </dgm:pt>
    <dgm:pt modelId="{38A01C09-0161-4D84-AC81-01A3CD07B874}" type="pres">
      <dgm:prSet presAssocID="{B3D8E216-B15C-4A58-97B5-2B87C33AC78D}" presName="hierChild2" presStyleCnt="0"/>
      <dgm:spPr/>
    </dgm:pt>
  </dgm:ptLst>
  <dgm:cxnLst>
    <dgm:cxn modelId="{4929313D-AAC8-4AEE-9A7C-D5F4F26B6556}" srcId="{1398DBA0-288A-49DB-A06D-6109814D018E}" destId="{F68001FA-68F0-409C-914C-F13DBD058392}" srcOrd="0" destOrd="0" parTransId="{E5DAA3F0-8AEE-4E15-B71E-F03F6DA99465}" sibTransId="{3DB174E7-4552-4749-B76D-4B7097450259}"/>
    <dgm:cxn modelId="{08D35C9D-F077-43F3-BD88-63979D964458}" type="presOf" srcId="{F68001FA-68F0-409C-914C-F13DBD058392}" destId="{D701C301-D0E4-4BC6-9625-D72B468D1C19}" srcOrd="0" destOrd="0" presId="urn:microsoft.com/office/officeart/2005/8/layout/hierarchy1"/>
    <dgm:cxn modelId="{4E113BA2-BA13-45E7-8518-31140F5F067B}" type="presOf" srcId="{B3D8E216-B15C-4A58-97B5-2B87C33AC78D}" destId="{741216B7-2AEE-45D4-89CD-656B5FEC1A14}" srcOrd="0" destOrd="0" presId="urn:microsoft.com/office/officeart/2005/8/layout/hierarchy1"/>
    <dgm:cxn modelId="{C78461A7-5EF9-4287-B3B9-E54DB382F18C}" srcId="{1398DBA0-288A-49DB-A06D-6109814D018E}" destId="{B3D8E216-B15C-4A58-97B5-2B87C33AC78D}" srcOrd="1" destOrd="0" parTransId="{52FFA6DA-A154-43FA-AA66-01D987052B0F}" sibTransId="{3309D83A-C2A1-4361-91C5-95B72AD2CB21}"/>
    <dgm:cxn modelId="{7ACDC7F1-2CB1-45C5-9E7F-ADFCC64AA79E}" type="presOf" srcId="{1398DBA0-288A-49DB-A06D-6109814D018E}" destId="{823144B9-88B4-4E40-95DE-2A5B6DC034D7}" srcOrd="0" destOrd="0" presId="urn:microsoft.com/office/officeart/2005/8/layout/hierarchy1"/>
    <dgm:cxn modelId="{801AC9F3-90CA-43C7-B795-805841FF7E8B}" type="presParOf" srcId="{823144B9-88B4-4E40-95DE-2A5B6DC034D7}" destId="{8BF92216-8A28-495E-9CB7-E3BF23488310}" srcOrd="0" destOrd="0" presId="urn:microsoft.com/office/officeart/2005/8/layout/hierarchy1"/>
    <dgm:cxn modelId="{5CAD32E1-74BC-4ED0-A55F-B69E6087B653}" type="presParOf" srcId="{8BF92216-8A28-495E-9CB7-E3BF23488310}" destId="{A00DBB0E-733D-4302-9ECC-724BF4223D6B}" srcOrd="0" destOrd="0" presId="urn:microsoft.com/office/officeart/2005/8/layout/hierarchy1"/>
    <dgm:cxn modelId="{F43F4B41-0ADE-45F3-B922-08F92B8DFD48}" type="presParOf" srcId="{A00DBB0E-733D-4302-9ECC-724BF4223D6B}" destId="{F5ED538E-A14B-4123-A9EC-607602115098}" srcOrd="0" destOrd="0" presId="urn:microsoft.com/office/officeart/2005/8/layout/hierarchy1"/>
    <dgm:cxn modelId="{38DF90B7-EC3A-4AEA-9C4C-BA71498FE7B8}" type="presParOf" srcId="{A00DBB0E-733D-4302-9ECC-724BF4223D6B}" destId="{D701C301-D0E4-4BC6-9625-D72B468D1C19}" srcOrd="1" destOrd="0" presId="urn:microsoft.com/office/officeart/2005/8/layout/hierarchy1"/>
    <dgm:cxn modelId="{0188AF58-9CDE-4EE8-B717-B94899A990E8}" type="presParOf" srcId="{8BF92216-8A28-495E-9CB7-E3BF23488310}" destId="{1088A2E6-5598-4F68-ADE7-C296279CE190}" srcOrd="1" destOrd="0" presId="urn:microsoft.com/office/officeart/2005/8/layout/hierarchy1"/>
    <dgm:cxn modelId="{4FC2AFA4-7282-402A-A97C-5B567983FEF0}" type="presParOf" srcId="{823144B9-88B4-4E40-95DE-2A5B6DC034D7}" destId="{1974E478-FB26-4D5B-91D6-B70C5CEC614E}" srcOrd="1" destOrd="0" presId="urn:microsoft.com/office/officeart/2005/8/layout/hierarchy1"/>
    <dgm:cxn modelId="{66D6FDE0-A3A5-4E51-81DA-38DC76B87AB6}" type="presParOf" srcId="{1974E478-FB26-4D5B-91D6-B70C5CEC614E}" destId="{532476DF-7FFC-417F-A896-BF8D434736B3}" srcOrd="0" destOrd="0" presId="urn:microsoft.com/office/officeart/2005/8/layout/hierarchy1"/>
    <dgm:cxn modelId="{0ED4F527-C79E-42D1-9BBA-ED7C83F5F32F}" type="presParOf" srcId="{532476DF-7FFC-417F-A896-BF8D434736B3}" destId="{35968E8A-B966-470D-9289-CE3FBD5BAE72}" srcOrd="0" destOrd="0" presId="urn:microsoft.com/office/officeart/2005/8/layout/hierarchy1"/>
    <dgm:cxn modelId="{557C8E27-0E27-4D1D-BAD1-444635D3932D}" type="presParOf" srcId="{532476DF-7FFC-417F-A896-BF8D434736B3}" destId="{741216B7-2AEE-45D4-89CD-656B5FEC1A14}" srcOrd="1" destOrd="0" presId="urn:microsoft.com/office/officeart/2005/8/layout/hierarchy1"/>
    <dgm:cxn modelId="{CB6C73A5-8AA3-4039-9426-321B0CFEF550}" type="presParOf" srcId="{1974E478-FB26-4D5B-91D6-B70C5CEC614E}" destId="{38A01C09-0161-4D84-AC81-01A3CD07B87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883170-2CAD-4F10-AAE2-BCB470F29040}"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933037AF-D01F-46D5-8059-6C38D7753791}">
      <dgm:prSet/>
      <dgm:spPr/>
      <dgm:t>
        <a:bodyPr/>
        <a:lstStyle/>
        <a:p>
          <a:pPr>
            <a:lnSpc>
              <a:spcPct val="100000"/>
            </a:lnSpc>
          </a:pPr>
          <a:r>
            <a:rPr lang="en-US"/>
            <a:t>All assignments are to be turned in on the due date.  Assigned work is due at the beginning of class. </a:t>
          </a:r>
        </a:p>
      </dgm:t>
    </dgm:pt>
    <dgm:pt modelId="{25F951E7-5A58-4D29-A64B-FC4FFFB8EDCA}" type="parTrans" cxnId="{8801EC05-6392-4C28-8ACD-ADDFBF42CA32}">
      <dgm:prSet/>
      <dgm:spPr/>
      <dgm:t>
        <a:bodyPr/>
        <a:lstStyle/>
        <a:p>
          <a:endParaRPr lang="en-US"/>
        </a:p>
      </dgm:t>
    </dgm:pt>
    <dgm:pt modelId="{BFE0A6DE-FD6A-4603-B2F5-06F97ED58809}" type="sibTrans" cxnId="{8801EC05-6392-4C28-8ACD-ADDFBF42CA32}">
      <dgm:prSet/>
      <dgm:spPr/>
      <dgm:t>
        <a:bodyPr/>
        <a:lstStyle/>
        <a:p>
          <a:pPr>
            <a:lnSpc>
              <a:spcPct val="100000"/>
            </a:lnSpc>
          </a:pPr>
          <a:endParaRPr lang="en-US"/>
        </a:p>
      </dgm:t>
    </dgm:pt>
    <dgm:pt modelId="{70453807-62AF-407B-90D0-7598751203E6}">
      <dgm:prSet/>
      <dgm:spPr/>
      <dgm:t>
        <a:bodyPr/>
        <a:lstStyle/>
        <a:p>
          <a:pPr>
            <a:lnSpc>
              <a:spcPct val="100000"/>
            </a:lnSpc>
          </a:pPr>
          <a:r>
            <a:rPr lang="en-US"/>
            <a:t>Late assignments will be accepted </a:t>
          </a:r>
          <a:r>
            <a:rPr lang="en-US" b="1"/>
            <a:t>up to 3 days </a:t>
          </a:r>
          <a:r>
            <a:rPr lang="en-US"/>
            <a:t>following the original due date for a maximum of 50%.</a:t>
          </a:r>
        </a:p>
      </dgm:t>
    </dgm:pt>
    <dgm:pt modelId="{D477A063-9A2A-4631-A8D2-4D40E7991414}" type="parTrans" cxnId="{73A1ABF1-DB48-42FC-8A4C-B5A3838839C5}">
      <dgm:prSet/>
      <dgm:spPr/>
      <dgm:t>
        <a:bodyPr/>
        <a:lstStyle/>
        <a:p>
          <a:endParaRPr lang="en-US"/>
        </a:p>
      </dgm:t>
    </dgm:pt>
    <dgm:pt modelId="{17EE371E-E97C-4FF6-B3B9-A3F865AA0A7C}" type="sibTrans" cxnId="{73A1ABF1-DB48-42FC-8A4C-B5A3838839C5}">
      <dgm:prSet/>
      <dgm:spPr/>
      <dgm:t>
        <a:bodyPr/>
        <a:lstStyle/>
        <a:p>
          <a:pPr>
            <a:lnSpc>
              <a:spcPct val="100000"/>
            </a:lnSpc>
          </a:pPr>
          <a:endParaRPr lang="en-US"/>
        </a:p>
      </dgm:t>
    </dgm:pt>
    <dgm:pt modelId="{E4AAEAD0-ADB3-40B2-AE2C-55318BE3C45F}">
      <dgm:prSet/>
      <dgm:spPr/>
      <dgm:t>
        <a:bodyPr/>
        <a:lstStyle/>
        <a:p>
          <a:pPr>
            <a:lnSpc>
              <a:spcPct val="100000"/>
            </a:lnSpc>
          </a:pPr>
          <a:r>
            <a:rPr lang="en-US"/>
            <a:t>Late summative projects will be accepted up to 3 days following the original due date with a 15-point deduction for each day late.</a:t>
          </a:r>
        </a:p>
      </dgm:t>
    </dgm:pt>
    <dgm:pt modelId="{306D2494-9BB4-4992-A687-F513AA67AAF9}" type="parTrans" cxnId="{A1885EA7-5133-4FD4-A321-50A35CAC02E2}">
      <dgm:prSet/>
      <dgm:spPr/>
      <dgm:t>
        <a:bodyPr/>
        <a:lstStyle/>
        <a:p>
          <a:endParaRPr lang="en-US"/>
        </a:p>
      </dgm:t>
    </dgm:pt>
    <dgm:pt modelId="{61488CE0-9168-4F33-9DB4-FF9BACB684B9}" type="sibTrans" cxnId="{A1885EA7-5133-4FD4-A321-50A35CAC02E2}">
      <dgm:prSet/>
      <dgm:spPr/>
      <dgm:t>
        <a:bodyPr/>
        <a:lstStyle/>
        <a:p>
          <a:pPr>
            <a:lnSpc>
              <a:spcPct val="100000"/>
            </a:lnSpc>
          </a:pPr>
          <a:endParaRPr lang="en-US"/>
        </a:p>
      </dgm:t>
    </dgm:pt>
    <dgm:pt modelId="{C00F1DFE-AC50-4C64-9E72-83BCDD235CFD}">
      <dgm:prSet/>
      <dgm:spPr/>
      <dgm:t>
        <a:bodyPr/>
        <a:lstStyle/>
        <a:p>
          <a:pPr>
            <a:lnSpc>
              <a:spcPct val="100000"/>
            </a:lnSpc>
          </a:pPr>
          <a:r>
            <a:rPr lang="en-US"/>
            <a:t>Students will earn an ATL for each day the work is not submitted. After 3 days, the assignment is no longer accepted.</a:t>
          </a:r>
        </a:p>
      </dgm:t>
    </dgm:pt>
    <dgm:pt modelId="{A1357C78-B759-4A84-B331-3BAB3BFD828B}" type="parTrans" cxnId="{640A0930-A300-4AA3-97DD-5719E6C1785E}">
      <dgm:prSet/>
      <dgm:spPr/>
      <dgm:t>
        <a:bodyPr/>
        <a:lstStyle/>
        <a:p>
          <a:endParaRPr lang="en-US"/>
        </a:p>
      </dgm:t>
    </dgm:pt>
    <dgm:pt modelId="{E03B3E52-D4FE-4D97-805F-53E9C3D7B809}" type="sibTrans" cxnId="{640A0930-A300-4AA3-97DD-5719E6C1785E}">
      <dgm:prSet/>
      <dgm:spPr/>
      <dgm:t>
        <a:bodyPr/>
        <a:lstStyle/>
        <a:p>
          <a:endParaRPr lang="en-US"/>
        </a:p>
      </dgm:t>
    </dgm:pt>
    <dgm:pt modelId="{7FDD564B-BFFB-4186-9552-60B2EDF9D94E}" type="pres">
      <dgm:prSet presAssocID="{07883170-2CAD-4F10-AAE2-BCB470F29040}" presName="root" presStyleCnt="0">
        <dgm:presLayoutVars>
          <dgm:dir/>
          <dgm:resizeHandles val="exact"/>
        </dgm:presLayoutVars>
      </dgm:prSet>
      <dgm:spPr/>
    </dgm:pt>
    <dgm:pt modelId="{CFAF2E14-0D74-4934-90C3-F113D741DCD4}" type="pres">
      <dgm:prSet presAssocID="{07883170-2CAD-4F10-AAE2-BCB470F29040}" presName="container" presStyleCnt="0">
        <dgm:presLayoutVars>
          <dgm:dir/>
          <dgm:resizeHandles val="exact"/>
        </dgm:presLayoutVars>
      </dgm:prSet>
      <dgm:spPr/>
    </dgm:pt>
    <dgm:pt modelId="{389A43FB-7516-4F94-867E-E70D386FE688}" type="pres">
      <dgm:prSet presAssocID="{933037AF-D01F-46D5-8059-6C38D7753791}" presName="compNode" presStyleCnt="0"/>
      <dgm:spPr/>
    </dgm:pt>
    <dgm:pt modelId="{924A9B08-C3AF-43AC-9811-783734D6A02C}" type="pres">
      <dgm:prSet presAssocID="{933037AF-D01F-46D5-8059-6C38D7753791}" presName="iconBgRect" presStyleLbl="bgShp" presStyleIdx="0" presStyleCnt="4"/>
      <dgm:spPr/>
    </dgm:pt>
    <dgm:pt modelId="{6556EEAD-F113-460C-AFCF-547E4D2C6E1C}" type="pres">
      <dgm:prSet presAssocID="{933037AF-D01F-46D5-8059-6C38D775379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CE68A355-7B37-489C-8432-23309E8B0934}" type="pres">
      <dgm:prSet presAssocID="{933037AF-D01F-46D5-8059-6C38D7753791}" presName="spaceRect" presStyleCnt="0"/>
      <dgm:spPr/>
    </dgm:pt>
    <dgm:pt modelId="{D92C37DC-EAF1-4CB4-A2ED-F9BB6E6F4F0B}" type="pres">
      <dgm:prSet presAssocID="{933037AF-D01F-46D5-8059-6C38D7753791}" presName="textRect" presStyleLbl="revTx" presStyleIdx="0" presStyleCnt="4">
        <dgm:presLayoutVars>
          <dgm:chMax val="1"/>
          <dgm:chPref val="1"/>
        </dgm:presLayoutVars>
      </dgm:prSet>
      <dgm:spPr/>
    </dgm:pt>
    <dgm:pt modelId="{E445C69B-C256-4207-B896-C4400D0F973E}" type="pres">
      <dgm:prSet presAssocID="{BFE0A6DE-FD6A-4603-B2F5-06F97ED58809}" presName="sibTrans" presStyleLbl="sibTrans2D1" presStyleIdx="0" presStyleCnt="0"/>
      <dgm:spPr/>
    </dgm:pt>
    <dgm:pt modelId="{E0594B4B-DB46-403F-9184-6A7C2DF62A44}" type="pres">
      <dgm:prSet presAssocID="{70453807-62AF-407B-90D0-7598751203E6}" presName="compNode" presStyleCnt="0"/>
      <dgm:spPr/>
    </dgm:pt>
    <dgm:pt modelId="{EA5D1358-E277-41BF-821C-48B86705437E}" type="pres">
      <dgm:prSet presAssocID="{70453807-62AF-407B-90D0-7598751203E6}" presName="iconBgRect" presStyleLbl="bgShp" presStyleIdx="1" presStyleCnt="4"/>
      <dgm:spPr/>
    </dgm:pt>
    <dgm:pt modelId="{C8101017-F727-4BED-B6DD-7DF9ACA6A515}" type="pres">
      <dgm:prSet presAssocID="{70453807-62AF-407B-90D0-7598751203E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729CDC4D-BFD6-4717-A706-D272B0121A65}" type="pres">
      <dgm:prSet presAssocID="{70453807-62AF-407B-90D0-7598751203E6}" presName="spaceRect" presStyleCnt="0"/>
      <dgm:spPr/>
    </dgm:pt>
    <dgm:pt modelId="{0EAD1BED-3C54-4321-AE31-942010ECC749}" type="pres">
      <dgm:prSet presAssocID="{70453807-62AF-407B-90D0-7598751203E6}" presName="textRect" presStyleLbl="revTx" presStyleIdx="1" presStyleCnt="4">
        <dgm:presLayoutVars>
          <dgm:chMax val="1"/>
          <dgm:chPref val="1"/>
        </dgm:presLayoutVars>
      </dgm:prSet>
      <dgm:spPr/>
    </dgm:pt>
    <dgm:pt modelId="{0D2047B7-D852-4B97-B54C-B2B4186F33B3}" type="pres">
      <dgm:prSet presAssocID="{17EE371E-E97C-4FF6-B3B9-A3F865AA0A7C}" presName="sibTrans" presStyleLbl="sibTrans2D1" presStyleIdx="0" presStyleCnt="0"/>
      <dgm:spPr/>
    </dgm:pt>
    <dgm:pt modelId="{1F4F3FBC-9C90-4885-B58E-8AF8ADA5E111}" type="pres">
      <dgm:prSet presAssocID="{E4AAEAD0-ADB3-40B2-AE2C-55318BE3C45F}" presName="compNode" presStyleCnt="0"/>
      <dgm:spPr/>
    </dgm:pt>
    <dgm:pt modelId="{8205FAF2-0F58-40C6-9BE4-69CC6B219028}" type="pres">
      <dgm:prSet presAssocID="{E4AAEAD0-ADB3-40B2-AE2C-55318BE3C45F}" presName="iconBgRect" presStyleLbl="bgShp" presStyleIdx="2" presStyleCnt="4"/>
      <dgm:spPr/>
    </dgm:pt>
    <dgm:pt modelId="{A24F8EF9-A496-407F-897B-C4DF7BAF8C0B}" type="pres">
      <dgm:prSet presAssocID="{E4AAEAD0-ADB3-40B2-AE2C-55318BE3C45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ip Calendar"/>
        </a:ext>
      </dgm:extLst>
    </dgm:pt>
    <dgm:pt modelId="{D6255363-2450-45FA-B846-25A11D7E83C6}" type="pres">
      <dgm:prSet presAssocID="{E4AAEAD0-ADB3-40B2-AE2C-55318BE3C45F}" presName="spaceRect" presStyleCnt="0"/>
      <dgm:spPr/>
    </dgm:pt>
    <dgm:pt modelId="{1DB6A3A7-33EA-4EBB-9B1A-03470A4816BA}" type="pres">
      <dgm:prSet presAssocID="{E4AAEAD0-ADB3-40B2-AE2C-55318BE3C45F}" presName="textRect" presStyleLbl="revTx" presStyleIdx="2" presStyleCnt="4">
        <dgm:presLayoutVars>
          <dgm:chMax val="1"/>
          <dgm:chPref val="1"/>
        </dgm:presLayoutVars>
      </dgm:prSet>
      <dgm:spPr/>
    </dgm:pt>
    <dgm:pt modelId="{D59A9E87-C439-4380-BA03-F0DF60666E18}" type="pres">
      <dgm:prSet presAssocID="{61488CE0-9168-4F33-9DB4-FF9BACB684B9}" presName="sibTrans" presStyleLbl="sibTrans2D1" presStyleIdx="0" presStyleCnt="0"/>
      <dgm:spPr/>
    </dgm:pt>
    <dgm:pt modelId="{877350DB-0520-4A3F-982A-F159B6E2ADBF}" type="pres">
      <dgm:prSet presAssocID="{C00F1DFE-AC50-4C64-9E72-83BCDD235CFD}" presName="compNode" presStyleCnt="0"/>
      <dgm:spPr/>
    </dgm:pt>
    <dgm:pt modelId="{D8EC350C-F48D-4F97-B191-46E95AD03EA7}" type="pres">
      <dgm:prSet presAssocID="{C00F1DFE-AC50-4C64-9E72-83BCDD235CFD}" presName="iconBgRect" presStyleLbl="bgShp" presStyleIdx="3" presStyleCnt="4"/>
      <dgm:spPr/>
    </dgm:pt>
    <dgm:pt modelId="{901C6CD6-1831-48E8-A620-3C7AFAB09E38}" type="pres">
      <dgm:prSet presAssocID="{C00F1DFE-AC50-4C64-9E72-83BCDD235CF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82F99DB6-9407-4B8F-AF7F-A6D2300B5192}" type="pres">
      <dgm:prSet presAssocID="{C00F1DFE-AC50-4C64-9E72-83BCDD235CFD}" presName="spaceRect" presStyleCnt="0"/>
      <dgm:spPr/>
    </dgm:pt>
    <dgm:pt modelId="{8FC049F6-C428-43D8-A3F6-758A0B1FDE6E}" type="pres">
      <dgm:prSet presAssocID="{C00F1DFE-AC50-4C64-9E72-83BCDD235CFD}" presName="textRect" presStyleLbl="revTx" presStyleIdx="3" presStyleCnt="4">
        <dgm:presLayoutVars>
          <dgm:chMax val="1"/>
          <dgm:chPref val="1"/>
        </dgm:presLayoutVars>
      </dgm:prSet>
      <dgm:spPr/>
    </dgm:pt>
  </dgm:ptLst>
  <dgm:cxnLst>
    <dgm:cxn modelId="{E2A2B401-5335-4908-A3D3-D08ED7DFD19E}" type="presOf" srcId="{07883170-2CAD-4F10-AAE2-BCB470F29040}" destId="{7FDD564B-BFFB-4186-9552-60B2EDF9D94E}" srcOrd="0" destOrd="0" presId="urn:microsoft.com/office/officeart/2018/2/layout/IconCircleList"/>
    <dgm:cxn modelId="{8801EC05-6392-4C28-8ACD-ADDFBF42CA32}" srcId="{07883170-2CAD-4F10-AAE2-BCB470F29040}" destId="{933037AF-D01F-46D5-8059-6C38D7753791}" srcOrd="0" destOrd="0" parTransId="{25F951E7-5A58-4D29-A64B-FC4FFFB8EDCA}" sibTransId="{BFE0A6DE-FD6A-4603-B2F5-06F97ED58809}"/>
    <dgm:cxn modelId="{640A0930-A300-4AA3-97DD-5719E6C1785E}" srcId="{07883170-2CAD-4F10-AAE2-BCB470F29040}" destId="{C00F1DFE-AC50-4C64-9E72-83BCDD235CFD}" srcOrd="3" destOrd="0" parTransId="{A1357C78-B759-4A84-B331-3BAB3BFD828B}" sibTransId="{E03B3E52-D4FE-4D97-805F-53E9C3D7B809}"/>
    <dgm:cxn modelId="{87EC224C-7380-4D8D-BA58-FBBB077FD30A}" type="presOf" srcId="{C00F1DFE-AC50-4C64-9E72-83BCDD235CFD}" destId="{8FC049F6-C428-43D8-A3F6-758A0B1FDE6E}" srcOrd="0" destOrd="0" presId="urn:microsoft.com/office/officeart/2018/2/layout/IconCircleList"/>
    <dgm:cxn modelId="{8733076D-CD45-47AB-8DBC-BCA561038AF2}" type="presOf" srcId="{17EE371E-E97C-4FF6-B3B9-A3F865AA0A7C}" destId="{0D2047B7-D852-4B97-B54C-B2B4186F33B3}" srcOrd="0" destOrd="0" presId="urn:microsoft.com/office/officeart/2018/2/layout/IconCircleList"/>
    <dgm:cxn modelId="{9F1BC573-4610-4F1E-9BDE-DDEB01681874}" type="presOf" srcId="{70453807-62AF-407B-90D0-7598751203E6}" destId="{0EAD1BED-3C54-4321-AE31-942010ECC749}" srcOrd="0" destOrd="0" presId="urn:microsoft.com/office/officeart/2018/2/layout/IconCircleList"/>
    <dgm:cxn modelId="{A1885EA7-5133-4FD4-A321-50A35CAC02E2}" srcId="{07883170-2CAD-4F10-AAE2-BCB470F29040}" destId="{E4AAEAD0-ADB3-40B2-AE2C-55318BE3C45F}" srcOrd="2" destOrd="0" parTransId="{306D2494-9BB4-4992-A687-F513AA67AAF9}" sibTransId="{61488CE0-9168-4F33-9DB4-FF9BACB684B9}"/>
    <dgm:cxn modelId="{F0FAA6A9-4112-4175-86D2-3D59F470731D}" type="presOf" srcId="{BFE0A6DE-FD6A-4603-B2F5-06F97ED58809}" destId="{E445C69B-C256-4207-B896-C4400D0F973E}" srcOrd="0" destOrd="0" presId="urn:microsoft.com/office/officeart/2018/2/layout/IconCircleList"/>
    <dgm:cxn modelId="{3BE53CAF-095C-4471-8EF2-31968BF9B096}" type="presOf" srcId="{933037AF-D01F-46D5-8059-6C38D7753791}" destId="{D92C37DC-EAF1-4CB4-A2ED-F9BB6E6F4F0B}" srcOrd="0" destOrd="0" presId="urn:microsoft.com/office/officeart/2018/2/layout/IconCircleList"/>
    <dgm:cxn modelId="{45F44AB0-D526-400E-A731-D7514CA91E16}" type="presOf" srcId="{E4AAEAD0-ADB3-40B2-AE2C-55318BE3C45F}" destId="{1DB6A3A7-33EA-4EBB-9B1A-03470A4816BA}" srcOrd="0" destOrd="0" presId="urn:microsoft.com/office/officeart/2018/2/layout/IconCircleList"/>
    <dgm:cxn modelId="{18A420D2-DE9E-4FF6-89AB-874AF9C8A604}" type="presOf" srcId="{61488CE0-9168-4F33-9DB4-FF9BACB684B9}" destId="{D59A9E87-C439-4380-BA03-F0DF60666E18}" srcOrd="0" destOrd="0" presId="urn:microsoft.com/office/officeart/2018/2/layout/IconCircleList"/>
    <dgm:cxn modelId="{73A1ABF1-DB48-42FC-8A4C-B5A3838839C5}" srcId="{07883170-2CAD-4F10-AAE2-BCB470F29040}" destId="{70453807-62AF-407B-90D0-7598751203E6}" srcOrd="1" destOrd="0" parTransId="{D477A063-9A2A-4631-A8D2-4D40E7991414}" sibTransId="{17EE371E-E97C-4FF6-B3B9-A3F865AA0A7C}"/>
    <dgm:cxn modelId="{31DA7EBD-D716-444B-A4F6-D8F157785E52}" type="presParOf" srcId="{7FDD564B-BFFB-4186-9552-60B2EDF9D94E}" destId="{CFAF2E14-0D74-4934-90C3-F113D741DCD4}" srcOrd="0" destOrd="0" presId="urn:microsoft.com/office/officeart/2018/2/layout/IconCircleList"/>
    <dgm:cxn modelId="{0513A2C5-CA28-4896-AC85-6F5F8924FAC5}" type="presParOf" srcId="{CFAF2E14-0D74-4934-90C3-F113D741DCD4}" destId="{389A43FB-7516-4F94-867E-E70D386FE688}" srcOrd="0" destOrd="0" presId="urn:microsoft.com/office/officeart/2018/2/layout/IconCircleList"/>
    <dgm:cxn modelId="{689FD440-C80E-4010-AE03-362E8D06FA21}" type="presParOf" srcId="{389A43FB-7516-4F94-867E-E70D386FE688}" destId="{924A9B08-C3AF-43AC-9811-783734D6A02C}" srcOrd="0" destOrd="0" presId="urn:microsoft.com/office/officeart/2018/2/layout/IconCircleList"/>
    <dgm:cxn modelId="{1862DEEF-E61F-4439-9FAC-0003C92AD763}" type="presParOf" srcId="{389A43FB-7516-4F94-867E-E70D386FE688}" destId="{6556EEAD-F113-460C-AFCF-547E4D2C6E1C}" srcOrd="1" destOrd="0" presId="urn:microsoft.com/office/officeart/2018/2/layout/IconCircleList"/>
    <dgm:cxn modelId="{CB01B21F-10D4-40C3-81F5-D85E97A82E8A}" type="presParOf" srcId="{389A43FB-7516-4F94-867E-E70D386FE688}" destId="{CE68A355-7B37-489C-8432-23309E8B0934}" srcOrd="2" destOrd="0" presId="urn:microsoft.com/office/officeart/2018/2/layout/IconCircleList"/>
    <dgm:cxn modelId="{EA1C6E20-7097-449B-96C4-4E10C09184FB}" type="presParOf" srcId="{389A43FB-7516-4F94-867E-E70D386FE688}" destId="{D92C37DC-EAF1-4CB4-A2ED-F9BB6E6F4F0B}" srcOrd="3" destOrd="0" presId="urn:microsoft.com/office/officeart/2018/2/layout/IconCircleList"/>
    <dgm:cxn modelId="{9B102D30-C2A6-4DD5-B3E4-4A8363A9E77F}" type="presParOf" srcId="{CFAF2E14-0D74-4934-90C3-F113D741DCD4}" destId="{E445C69B-C256-4207-B896-C4400D0F973E}" srcOrd="1" destOrd="0" presId="urn:microsoft.com/office/officeart/2018/2/layout/IconCircleList"/>
    <dgm:cxn modelId="{3B542225-448B-4D38-8820-982ED155DF15}" type="presParOf" srcId="{CFAF2E14-0D74-4934-90C3-F113D741DCD4}" destId="{E0594B4B-DB46-403F-9184-6A7C2DF62A44}" srcOrd="2" destOrd="0" presId="urn:microsoft.com/office/officeart/2018/2/layout/IconCircleList"/>
    <dgm:cxn modelId="{1BF0CD4F-3C0B-4D3E-A79F-DC91933284E9}" type="presParOf" srcId="{E0594B4B-DB46-403F-9184-6A7C2DF62A44}" destId="{EA5D1358-E277-41BF-821C-48B86705437E}" srcOrd="0" destOrd="0" presId="urn:microsoft.com/office/officeart/2018/2/layout/IconCircleList"/>
    <dgm:cxn modelId="{57157076-E3F5-46FE-9C63-803FC9F40D6A}" type="presParOf" srcId="{E0594B4B-DB46-403F-9184-6A7C2DF62A44}" destId="{C8101017-F727-4BED-B6DD-7DF9ACA6A515}" srcOrd="1" destOrd="0" presId="urn:microsoft.com/office/officeart/2018/2/layout/IconCircleList"/>
    <dgm:cxn modelId="{DAE763C6-9431-4943-9945-4DB83572ABA7}" type="presParOf" srcId="{E0594B4B-DB46-403F-9184-6A7C2DF62A44}" destId="{729CDC4D-BFD6-4717-A706-D272B0121A65}" srcOrd="2" destOrd="0" presId="urn:microsoft.com/office/officeart/2018/2/layout/IconCircleList"/>
    <dgm:cxn modelId="{A60A3411-D7A0-43B8-8460-41A085DB4695}" type="presParOf" srcId="{E0594B4B-DB46-403F-9184-6A7C2DF62A44}" destId="{0EAD1BED-3C54-4321-AE31-942010ECC749}" srcOrd="3" destOrd="0" presId="urn:microsoft.com/office/officeart/2018/2/layout/IconCircleList"/>
    <dgm:cxn modelId="{9DE5B4E5-C5A2-4CCD-99DB-644D5C3028F9}" type="presParOf" srcId="{CFAF2E14-0D74-4934-90C3-F113D741DCD4}" destId="{0D2047B7-D852-4B97-B54C-B2B4186F33B3}" srcOrd="3" destOrd="0" presId="urn:microsoft.com/office/officeart/2018/2/layout/IconCircleList"/>
    <dgm:cxn modelId="{A855F098-24E6-44A5-9E59-C4776A38F5E3}" type="presParOf" srcId="{CFAF2E14-0D74-4934-90C3-F113D741DCD4}" destId="{1F4F3FBC-9C90-4885-B58E-8AF8ADA5E111}" srcOrd="4" destOrd="0" presId="urn:microsoft.com/office/officeart/2018/2/layout/IconCircleList"/>
    <dgm:cxn modelId="{55169D19-52C2-474D-B01F-C0D666C938A7}" type="presParOf" srcId="{1F4F3FBC-9C90-4885-B58E-8AF8ADA5E111}" destId="{8205FAF2-0F58-40C6-9BE4-69CC6B219028}" srcOrd="0" destOrd="0" presId="urn:microsoft.com/office/officeart/2018/2/layout/IconCircleList"/>
    <dgm:cxn modelId="{12F8885C-87F7-4BFF-861D-BD5FDC15EE38}" type="presParOf" srcId="{1F4F3FBC-9C90-4885-B58E-8AF8ADA5E111}" destId="{A24F8EF9-A496-407F-897B-C4DF7BAF8C0B}" srcOrd="1" destOrd="0" presId="urn:microsoft.com/office/officeart/2018/2/layout/IconCircleList"/>
    <dgm:cxn modelId="{3CD467ED-4785-415B-904E-689DD05ABFB4}" type="presParOf" srcId="{1F4F3FBC-9C90-4885-B58E-8AF8ADA5E111}" destId="{D6255363-2450-45FA-B846-25A11D7E83C6}" srcOrd="2" destOrd="0" presId="urn:microsoft.com/office/officeart/2018/2/layout/IconCircleList"/>
    <dgm:cxn modelId="{943896EA-39B4-45F9-A21D-C790C429A67A}" type="presParOf" srcId="{1F4F3FBC-9C90-4885-B58E-8AF8ADA5E111}" destId="{1DB6A3A7-33EA-4EBB-9B1A-03470A4816BA}" srcOrd="3" destOrd="0" presId="urn:microsoft.com/office/officeart/2018/2/layout/IconCircleList"/>
    <dgm:cxn modelId="{36A5C294-0BFB-4C07-AFDB-E5D451F2EECE}" type="presParOf" srcId="{CFAF2E14-0D74-4934-90C3-F113D741DCD4}" destId="{D59A9E87-C439-4380-BA03-F0DF60666E18}" srcOrd="5" destOrd="0" presId="urn:microsoft.com/office/officeart/2018/2/layout/IconCircleList"/>
    <dgm:cxn modelId="{44240512-99E6-49B2-B9E9-09E5241B0436}" type="presParOf" srcId="{CFAF2E14-0D74-4934-90C3-F113D741DCD4}" destId="{877350DB-0520-4A3F-982A-F159B6E2ADBF}" srcOrd="6" destOrd="0" presId="urn:microsoft.com/office/officeart/2018/2/layout/IconCircleList"/>
    <dgm:cxn modelId="{6167640B-D6DD-4CC4-8B60-220CBE3BAF9D}" type="presParOf" srcId="{877350DB-0520-4A3F-982A-F159B6E2ADBF}" destId="{D8EC350C-F48D-4F97-B191-46E95AD03EA7}" srcOrd="0" destOrd="0" presId="urn:microsoft.com/office/officeart/2018/2/layout/IconCircleList"/>
    <dgm:cxn modelId="{DF1329F6-066C-4456-BA26-9C804982442E}" type="presParOf" srcId="{877350DB-0520-4A3F-982A-F159B6E2ADBF}" destId="{901C6CD6-1831-48E8-A620-3C7AFAB09E38}" srcOrd="1" destOrd="0" presId="urn:microsoft.com/office/officeart/2018/2/layout/IconCircleList"/>
    <dgm:cxn modelId="{F561694E-B760-4E34-A89A-584D397C0828}" type="presParOf" srcId="{877350DB-0520-4A3F-982A-F159B6E2ADBF}" destId="{82F99DB6-9407-4B8F-AF7F-A6D2300B5192}" srcOrd="2" destOrd="0" presId="urn:microsoft.com/office/officeart/2018/2/layout/IconCircleList"/>
    <dgm:cxn modelId="{1C26E8A7-8D7B-4307-A9F6-4582853BB9BE}" type="presParOf" srcId="{877350DB-0520-4A3F-982A-F159B6E2ADBF}" destId="{8FC049F6-C428-43D8-A3F6-758A0B1FDE6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91538-0B66-4FC9-9941-C8B0A148D1DC}">
      <dsp:nvSpPr>
        <dsp:cNvPr id="0" name=""/>
        <dsp:cNvSpPr/>
      </dsp:nvSpPr>
      <dsp:spPr>
        <a:xfrm>
          <a:off x="37" y="27975"/>
          <a:ext cx="3599883" cy="777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a:t>Trimester 1</a:t>
          </a:r>
        </a:p>
      </dsp:txBody>
      <dsp:txXfrm>
        <a:off x="37" y="27975"/>
        <a:ext cx="3599883" cy="777600"/>
      </dsp:txXfrm>
    </dsp:sp>
    <dsp:sp modelId="{74DCE430-B853-4178-BAAF-D3EDB074B672}">
      <dsp:nvSpPr>
        <dsp:cNvPr id="0" name=""/>
        <dsp:cNvSpPr/>
      </dsp:nvSpPr>
      <dsp:spPr>
        <a:xfrm>
          <a:off x="37" y="805575"/>
          <a:ext cx="3599883" cy="592919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Write homework in planner for each class</a:t>
          </a:r>
        </a:p>
        <a:p>
          <a:pPr marL="228600" lvl="1" indent="-228600" algn="l" defTabSz="1200150">
            <a:lnSpc>
              <a:spcPct val="90000"/>
            </a:lnSpc>
            <a:spcBef>
              <a:spcPct val="0"/>
            </a:spcBef>
            <a:spcAft>
              <a:spcPct val="15000"/>
            </a:spcAft>
            <a:buChar char="•"/>
          </a:pPr>
          <a:r>
            <a:rPr lang="en-US" sz="2700" kern="1200"/>
            <a:t>Learn to access and navigate Educator Pages</a:t>
          </a:r>
        </a:p>
        <a:p>
          <a:pPr marL="228600" lvl="1" indent="-228600" algn="l" defTabSz="1200150">
            <a:lnSpc>
              <a:spcPct val="90000"/>
            </a:lnSpc>
            <a:spcBef>
              <a:spcPct val="0"/>
            </a:spcBef>
            <a:spcAft>
              <a:spcPct val="15000"/>
            </a:spcAft>
            <a:buChar char="•"/>
          </a:pPr>
          <a:r>
            <a:rPr lang="en-US" sz="2700" kern="1200"/>
            <a:t>Learn and practice One Note and to compose an email to a teacher</a:t>
          </a:r>
        </a:p>
        <a:p>
          <a:pPr marL="228600" lvl="1" indent="-228600" algn="l" defTabSz="1200150">
            <a:lnSpc>
              <a:spcPct val="90000"/>
            </a:lnSpc>
            <a:spcBef>
              <a:spcPct val="0"/>
            </a:spcBef>
            <a:spcAft>
              <a:spcPct val="15000"/>
            </a:spcAft>
            <a:buChar char="•"/>
          </a:pPr>
          <a:r>
            <a:rPr lang="en-US" sz="2700" kern="1200"/>
            <a:t>Learn to transition from classroom to classroom</a:t>
          </a:r>
        </a:p>
        <a:p>
          <a:pPr marL="228600" lvl="1" indent="-228600" algn="l" defTabSz="1200150">
            <a:lnSpc>
              <a:spcPct val="90000"/>
            </a:lnSpc>
            <a:spcBef>
              <a:spcPct val="0"/>
            </a:spcBef>
            <a:spcAft>
              <a:spcPct val="15000"/>
            </a:spcAft>
            <a:buChar char="•"/>
          </a:pPr>
          <a:r>
            <a:rPr lang="en-US" sz="2700" kern="1200" dirty="0"/>
            <a:t>Learn to organize and pack only needed books and materials during the school day</a:t>
          </a:r>
        </a:p>
        <a:p>
          <a:pPr marL="228600" lvl="1" indent="-228600" algn="l" defTabSz="1200150">
            <a:lnSpc>
              <a:spcPct val="90000"/>
            </a:lnSpc>
            <a:spcBef>
              <a:spcPct val="0"/>
            </a:spcBef>
            <a:spcAft>
              <a:spcPct val="15000"/>
            </a:spcAft>
            <a:buChar char="•"/>
          </a:pPr>
          <a:r>
            <a:rPr lang="en-US" sz="2700" kern="1200"/>
            <a:t>Comply to dress code</a:t>
          </a:r>
        </a:p>
        <a:p>
          <a:pPr marL="228600" lvl="1" indent="-228600" algn="l" defTabSz="1200150">
            <a:lnSpc>
              <a:spcPct val="90000"/>
            </a:lnSpc>
            <a:spcBef>
              <a:spcPct val="0"/>
            </a:spcBef>
            <a:spcAft>
              <a:spcPct val="15000"/>
            </a:spcAft>
            <a:buChar char="•"/>
          </a:pPr>
          <a:r>
            <a:rPr lang="en-US" sz="2700" kern="1200"/>
            <a:t>Check your personal email at least twice a day</a:t>
          </a:r>
        </a:p>
      </dsp:txBody>
      <dsp:txXfrm>
        <a:off x="37" y="805575"/>
        <a:ext cx="3599883" cy="5929199"/>
      </dsp:txXfrm>
    </dsp:sp>
    <dsp:sp modelId="{9F01BF13-55A3-49F5-A78B-7A4108EEBB9D}">
      <dsp:nvSpPr>
        <dsp:cNvPr id="0" name=""/>
        <dsp:cNvSpPr/>
      </dsp:nvSpPr>
      <dsp:spPr>
        <a:xfrm>
          <a:off x="4103904" y="27975"/>
          <a:ext cx="3599883" cy="777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a:t>Trimester 2 &amp; 3</a:t>
          </a:r>
        </a:p>
      </dsp:txBody>
      <dsp:txXfrm>
        <a:off x="4103904" y="27975"/>
        <a:ext cx="3599883" cy="777600"/>
      </dsp:txXfrm>
    </dsp:sp>
    <dsp:sp modelId="{41AC06C5-F1FB-48FD-8E3F-28FBA2A69E21}">
      <dsp:nvSpPr>
        <dsp:cNvPr id="0" name=""/>
        <dsp:cNvSpPr/>
      </dsp:nvSpPr>
      <dsp:spPr>
        <a:xfrm>
          <a:off x="4103904" y="805575"/>
          <a:ext cx="3599883" cy="592919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Use One Note proficiently</a:t>
          </a:r>
        </a:p>
        <a:p>
          <a:pPr marL="228600" lvl="1" indent="-228600" algn="l" defTabSz="1200150">
            <a:lnSpc>
              <a:spcPct val="90000"/>
            </a:lnSpc>
            <a:spcBef>
              <a:spcPct val="0"/>
            </a:spcBef>
            <a:spcAft>
              <a:spcPct val="15000"/>
            </a:spcAft>
            <a:buChar char="•"/>
          </a:pPr>
          <a:r>
            <a:rPr lang="en-US" sz="2700" kern="1200"/>
            <a:t>Write an email to a teacher</a:t>
          </a:r>
        </a:p>
        <a:p>
          <a:pPr marL="228600" lvl="1" indent="-228600" algn="l" defTabSz="1200150">
            <a:lnSpc>
              <a:spcPct val="90000"/>
            </a:lnSpc>
            <a:spcBef>
              <a:spcPct val="0"/>
            </a:spcBef>
            <a:spcAft>
              <a:spcPct val="15000"/>
            </a:spcAft>
            <a:buChar char="•"/>
          </a:pPr>
          <a:r>
            <a:rPr lang="en-US" sz="2700" kern="1200"/>
            <a:t>Organize and pack only needed books during the school day</a:t>
          </a:r>
        </a:p>
        <a:p>
          <a:pPr marL="228600" lvl="1" indent="-228600" algn="l" defTabSz="1200150">
            <a:lnSpc>
              <a:spcPct val="90000"/>
            </a:lnSpc>
            <a:spcBef>
              <a:spcPct val="0"/>
            </a:spcBef>
            <a:spcAft>
              <a:spcPct val="15000"/>
            </a:spcAft>
            <a:buChar char="•"/>
          </a:pPr>
          <a:r>
            <a:rPr lang="en-US" sz="2700" kern="1200"/>
            <a:t>Prepare for assessments in advance</a:t>
          </a:r>
        </a:p>
        <a:p>
          <a:pPr marL="228600" lvl="1" indent="-228600" algn="l" defTabSz="1200150">
            <a:lnSpc>
              <a:spcPct val="90000"/>
            </a:lnSpc>
            <a:spcBef>
              <a:spcPct val="0"/>
            </a:spcBef>
            <a:spcAft>
              <a:spcPct val="15000"/>
            </a:spcAft>
            <a:buChar char="•"/>
          </a:pPr>
          <a:r>
            <a:rPr lang="en-US" sz="2700" kern="1200"/>
            <a:t>Approach teachers for any absent or missing work and/or schedule makeup time for missed assessments</a:t>
          </a:r>
        </a:p>
        <a:p>
          <a:pPr marL="228600" lvl="1" indent="-228600" algn="l" defTabSz="1200150">
            <a:lnSpc>
              <a:spcPct val="90000"/>
            </a:lnSpc>
            <a:spcBef>
              <a:spcPct val="0"/>
            </a:spcBef>
            <a:spcAft>
              <a:spcPct val="15000"/>
            </a:spcAft>
            <a:buChar char="•"/>
          </a:pPr>
          <a:r>
            <a:rPr lang="en-US" sz="2700" kern="1200"/>
            <a:t>Arrive to school daily in appropriate uniform dress code</a:t>
          </a:r>
        </a:p>
      </dsp:txBody>
      <dsp:txXfrm>
        <a:off x="4103904" y="805575"/>
        <a:ext cx="3599883" cy="5929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99006-4D88-4BCB-918A-0A32CB07EFCB}">
      <dsp:nvSpPr>
        <dsp:cNvPr id="0" name=""/>
        <dsp:cNvSpPr/>
      </dsp:nvSpPr>
      <dsp:spPr>
        <a:xfrm>
          <a:off x="3385895" y="874763"/>
          <a:ext cx="670764" cy="91440"/>
        </a:xfrm>
        <a:custGeom>
          <a:avLst/>
          <a:gdLst/>
          <a:ahLst/>
          <a:cxnLst/>
          <a:rect l="0" t="0" r="0" b="0"/>
          <a:pathLst>
            <a:path>
              <a:moveTo>
                <a:pt x="0" y="45720"/>
              </a:moveTo>
              <a:lnTo>
                <a:pt x="67076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03743" y="916972"/>
        <a:ext cx="35068" cy="7020"/>
      </dsp:txXfrm>
    </dsp:sp>
    <dsp:sp modelId="{C2FB9A3D-B5DD-4E5F-A9F6-463D4BA46EE8}">
      <dsp:nvSpPr>
        <dsp:cNvPr id="0" name=""/>
        <dsp:cNvSpPr/>
      </dsp:nvSpPr>
      <dsp:spPr>
        <a:xfrm>
          <a:off x="338285" y="5660"/>
          <a:ext cx="3049409" cy="1829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424" tIns="156846" rIns="149424" bIns="156846" numCol="1" spcCol="1270" anchor="ctr" anchorCtr="0">
          <a:noAutofit/>
        </a:bodyPr>
        <a:lstStyle/>
        <a:p>
          <a:pPr marL="0" lvl="0" indent="0" algn="ctr" defTabSz="1111250">
            <a:lnSpc>
              <a:spcPct val="90000"/>
            </a:lnSpc>
            <a:spcBef>
              <a:spcPct val="0"/>
            </a:spcBef>
            <a:spcAft>
              <a:spcPct val="35000"/>
            </a:spcAft>
            <a:buNone/>
          </a:pPr>
          <a:r>
            <a:rPr lang="en-US" sz="2500" kern="1200"/>
            <a:t>The following are the indicators of Organization, Communication/ Collaboration and Reflective Thinking. </a:t>
          </a:r>
        </a:p>
      </dsp:txBody>
      <dsp:txXfrm>
        <a:off x="338285" y="5660"/>
        <a:ext cx="3049409" cy="1829645"/>
      </dsp:txXfrm>
    </dsp:sp>
    <dsp:sp modelId="{13C21267-1524-4213-95FF-0EFD6486597C}">
      <dsp:nvSpPr>
        <dsp:cNvPr id="0" name=""/>
        <dsp:cNvSpPr/>
      </dsp:nvSpPr>
      <dsp:spPr>
        <a:xfrm>
          <a:off x="7136668" y="874763"/>
          <a:ext cx="670764" cy="91440"/>
        </a:xfrm>
        <a:custGeom>
          <a:avLst/>
          <a:gdLst/>
          <a:ahLst/>
          <a:cxnLst/>
          <a:rect l="0" t="0" r="0" b="0"/>
          <a:pathLst>
            <a:path>
              <a:moveTo>
                <a:pt x="0" y="45720"/>
              </a:moveTo>
              <a:lnTo>
                <a:pt x="67076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54516" y="916972"/>
        <a:ext cx="35068" cy="7020"/>
      </dsp:txXfrm>
    </dsp:sp>
    <dsp:sp modelId="{940DA52C-6728-4837-9895-1A624236A611}">
      <dsp:nvSpPr>
        <dsp:cNvPr id="0" name=""/>
        <dsp:cNvSpPr/>
      </dsp:nvSpPr>
      <dsp:spPr>
        <a:xfrm>
          <a:off x="4089059" y="5660"/>
          <a:ext cx="3049409" cy="1829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424" tIns="156846" rIns="149424" bIns="156846" numCol="1" spcCol="1270" anchor="t" anchorCtr="0">
          <a:noAutofit/>
        </a:bodyPr>
        <a:lstStyle/>
        <a:p>
          <a:pPr marL="0" lvl="0" indent="0" algn="l" defTabSz="977900">
            <a:lnSpc>
              <a:spcPct val="90000"/>
            </a:lnSpc>
            <a:spcBef>
              <a:spcPct val="0"/>
            </a:spcBef>
            <a:spcAft>
              <a:spcPct val="35000"/>
            </a:spcAft>
            <a:buNone/>
          </a:pPr>
          <a:r>
            <a:rPr lang="en-US" sz="2200" i="1" kern="1200"/>
            <a:t>Organization</a:t>
          </a:r>
          <a:endParaRPr lang="en-US" sz="2200" kern="1200"/>
        </a:p>
        <a:p>
          <a:pPr marL="228600" lvl="1" indent="-228600" algn="l" defTabSz="977900">
            <a:lnSpc>
              <a:spcPct val="90000"/>
            </a:lnSpc>
            <a:spcBef>
              <a:spcPct val="0"/>
            </a:spcBef>
            <a:spcAft>
              <a:spcPct val="15000"/>
            </a:spcAft>
            <a:buChar char="•"/>
          </a:pPr>
          <a:r>
            <a:rPr lang="en-US" sz="2200" kern="1200"/>
            <a:t>Prepared for class </a:t>
          </a:r>
        </a:p>
        <a:p>
          <a:pPr marL="228600" lvl="1" indent="-228600" algn="l" defTabSz="977900">
            <a:lnSpc>
              <a:spcPct val="90000"/>
            </a:lnSpc>
            <a:spcBef>
              <a:spcPct val="0"/>
            </a:spcBef>
            <a:spcAft>
              <a:spcPct val="15000"/>
            </a:spcAft>
            <a:buChar char="•"/>
          </a:pPr>
          <a:r>
            <a:rPr lang="en-US" sz="2200" kern="1200"/>
            <a:t>Punctual with homework and in-class assignments</a:t>
          </a:r>
        </a:p>
        <a:p>
          <a:pPr marL="228600" lvl="1" indent="-228600" algn="l" defTabSz="977900">
            <a:lnSpc>
              <a:spcPct val="90000"/>
            </a:lnSpc>
            <a:spcBef>
              <a:spcPct val="0"/>
            </a:spcBef>
            <a:spcAft>
              <a:spcPct val="15000"/>
            </a:spcAft>
            <a:buChar char="•"/>
          </a:pPr>
          <a:r>
            <a:rPr lang="en-US" sz="2200" kern="1200"/>
            <a:t>Completed homework and in-class assignments </a:t>
          </a:r>
        </a:p>
      </dsp:txBody>
      <dsp:txXfrm>
        <a:off x="4089059" y="5660"/>
        <a:ext cx="3049409" cy="1829645"/>
      </dsp:txXfrm>
    </dsp:sp>
    <dsp:sp modelId="{22F73B41-FF83-4EFA-B159-44A3634B412F}">
      <dsp:nvSpPr>
        <dsp:cNvPr id="0" name=""/>
        <dsp:cNvSpPr/>
      </dsp:nvSpPr>
      <dsp:spPr>
        <a:xfrm>
          <a:off x="2984669" y="1833505"/>
          <a:ext cx="6685891" cy="670764"/>
        </a:xfrm>
        <a:custGeom>
          <a:avLst/>
          <a:gdLst/>
          <a:ahLst/>
          <a:cxnLst/>
          <a:rect l="0" t="0" r="0" b="0"/>
          <a:pathLst>
            <a:path>
              <a:moveTo>
                <a:pt x="6685891" y="0"/>
              </a:moveTo>
              <a:lnTo>
                <a:pt x="6685891" y="352482"/>
              </a:lnTo>
              <a:lnTo>
                <a:pt x="0" y="352482"/>
              </a:lnTo>
              <a:lnTo>
                <a:pt x="0" y="670764"/>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159551" y="2165377"/>
        <a:ext cx="336128" cy="7020"/>
      </dsp:txXfrm>
    </dsp:sp>
    <dsp:sp modelId="{552D58B8-7463-443F-8034-190302B5B6EE}">
      <dsp:nvSpPr>
        <dsp:cNvPr id="0" name=""/>
        <dsp:cNvSpPr/>
      </dsp:nvSpPr>
      <dsp:spPr>
        <a:xfrm>
          <a:off x="7839832" y="5660"/>
          <a:ext cx="3661456" cy="1829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424" tIns="156846" rIns="149424" bIns="156846" numCol="1" spcCol="1270" anchor="t" anchorCtr="0">
          <a:noAutofit/>
        </a:bodyPr>
        <a:lstStyle/>
        <a:p>
          <a:pPr marL="0" lvl="0" indent="0" algn="l" defTabSz="977900">
            <a:lnSpc>
              <a:spcPct val="90000"/>
            </a:lnSpc>
            <a:spcBef>
              <a:spcPct val="0"/>
            </a:spcBef>
            <a:spcAft>
              <a:spcPct val="35000"/>
            </a:spcAft>
            <a:buNone/>
          </a:pPr>
          <a:r>
            <a:rPr lang="en-US" sz="2200" i="1" kern="1200"/>
            <a:t>Collaboration &amp; Communication </a:t>
          </a:r>
          <a:endParaRPr lang="en-US" sz="2200" kern="1200"/>
        </a:p>
        <a:p>
          <a:pPr marL="228600" lvl="1" indent="-228600" algn="l" defTabSz="977900">
            <a:lnSpc>
              <a:spcPct val="90000"/>
            </a:lnSpc>
            <a:spcBef>
              <a:spcPct val="0"/>
            </a:spcBef>
            <a:spcAft>
              <a:spcPct val="15000"/>
            </a:spcAft>
            <a:buChar char="•"/>
          </a:pPr>
          <a:r>
            <a:rPr lang="en-US" sz="2200" kern="1200"/>
            <a:t>Participates in class </a:t>
          </a:r>
        </a:p>
        <a:p>
          <a:pPr marL="228600" lvl="1" indent="-228600" algn="l" defTabSz="977900">
            <a:lnSpc>
              <a:spcPct val="90000"/>
            </a:lnSpc>
            <a:spcBef>
              <a:spcPct val="0"/>
            </a:spcBef>
            <a:spcAft>
              <a:spcPct val="15000"/>
            </a:spcAft>
            <a:buChar char="•"/>
          </a:pPr>
          <a:r>
            <a:rPr lang="en-US" sz="2200" kern="1200"/>
            <a:t>Attentive and engaged during instruction</a:t>
          </a:r>
        </a:p>
        <a:p>
          <a:pPr marL="228600" lvl="1" indent="-228600" algn="l" defTabSz="977900">
            <a:lnSpc>
              <a:spcPct val="90000"/>
            </a:lnSpc>
            <a:spcBef>
              <a:spcPct val="0"/>
            </a:spcBef>
            <a:spcAft>
              <a:spcPct val="15000"/>
            </a:spcAft>
            <a:buChar char="•"/>
          </a:pPr>
          <a:r>
            <a:rPr lang="en-US" sz="2200" kern="1200"/>
            <a:t>Demonstrates helpfulness and teamwork </a:t>
          </a:r>
        </a:p>
      </dsp:txBody>
      <dsp:txXfrm>
        <a:off x="7839832" y="5660"/>
        <a:ext cx="3661456" cy="1829645"/>
      </dsp:txXfrm>
    </dsp:sp>
    <dsp:sp modelId="{934A2540-E439-448E-93EF-92B59915091B}">
      <dsp:nvSpPr>
        <dsp:cNvPr id="0" name=""/>
        <dsp:cNvSpPr/>
      </dsp:nvSpPr>
      <dsp:spPr>
        <a:xfrm>
          <a:off x="338285" y="2536670"/>
          <a:ext cx="5292768" cy="1829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424" tIns="156846" rIns="149424" bIns="156846" numCol="1" spcCol="1270" anchor="t" anchorCtr="0">
          <a:noAutofit/>
        </a:bodyPr>
        <a:lstStyle/>
        <a:p>
          <a:pPr marL="0" lvl="0" indent="0" algn="l" defTabSz="1111250">
            <a:lnSpc>
              <a:spcPct val="90000"/>
            </a:lnSpc>
            <a:spcBef>
              <a:spcPct val="0"/>
            </a:spcBef>
            <a:spcAft>
              <a:spcPct val="35000"/>
            </a:spcAft>
            <a:buNone/>
          </a:pPr>
          <a:r>
            <a:rPr lang="en-US" sz="2500" i="1" kern="1200"/>
            <a:t>Reflection &amp; Personal Initiative </a:t>
          </a:r>
          <a:endParaRPr lang="en-US" sz="2500" kern="1200"/>
        </a:p>
        <a:p>
          <a:pPr marL="228600" lvl="1" indent="-228600" algn="l" defTabSz="889000">
            <a:lnSpc>
              <a:spcPct val="90000"/>
            </a:lnSpc>
            <a:spcBef>
              <a:spcPct val="0"/>
            </a:spcBef>
            <a:spcAft>
              <a:spcPct val="15000"/>
            </a:spcAft>
            <a:buChar char="•"/>
          </a:pPr>
          <a:r>
            <a:rPr lang="en-US" sz="2000" kern="1200"/>
            <a:t>Open to teacher help and correction</a:t>
          </a:r>
        </a:p>
        <a:p>
          <a:pPr marL="228600" lvl="1" indent="-228600" algn="l" defTabSz="889000">
            <a:lnSpc>
              <a:spcPct val="90000"/>
            </a:lnSpc>
            <a:spcBef>
              <a:spcPct val="0"/>
            </a:spcBef>
            <a:spcAft>
              <a:spcPct val="15000"/>
            </a:spcAft>
            <a:buChar char="•"/>
          </a:pPr>
          <a:r>
            <a:rPr lang="en-US" sz="2000" kern="1200"/>
            <a:t>Makes effort to improve behavior/performance by seeking help when needed</a:t>
          </a:r>
        </a:p>
        <a:p>
          <a:pPr marL="228600" lvl="1" indent="-228600" algn="l" defTabSz="889000">
            <a:lnSpc>
              <a:spcPct val="90000"/>
            </a:lnSpc>
            <a:spcBef>
              <a:spcPct val="0"/>
            </a:spcBef>
            <a:spcAft>
              <a:spcPct val="15000"/>
            </a:spcAft>
            <a:buChar char="•"/>
          </a:pPr>
          <a:r>
            <a:rPr lang="en-US" sz="2000" kern="1200"/>
            <a:t>Makes time for personal study and improvement</a:t>
          </a:r>
        </a:p>
      </dsp:txBody>
      <dsp:txXfrm>
        <a:off x="338285" y="2536670"/>
        <a:ext cx="5292768" cy="18296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D538E-A14B-4123-A9EC-607602115098}">
      <dsp:nvSpPr>
        <dsp:cNvPr id="0" name=""/>
        <dsp:cNvSpPr/>
      </dsp:nvSpPr>
      <dsp:spPr>
        <a:xfrm>
          <a:off x="1332" y="7648"/>
          <a:ext cx="4677087" cy="2969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01C301-D0E4-4BC6-9625-D72B468D1C19}">
      <dsp:nvSpPr>
        <dsp:cNvPr id="0" name=""/>
        <dsp:cNvSpPr/>
      </dsp:nvSpPr>
      <dsp:spPr>
        <a:xfrm>
          <a:off x="521008" y="501341"/>
          <a:ext cx="4677087" cy="2969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a:t>The lowest earned grade is a 50%.</a:t>
          </a:r>
          <a:endParaRPr lang="en-US" sz="4400" kern="1200"/>
        </a:p>
      </dsp:txBody>
      <dsp:txXfrm>
        <a:off x="607995" y="588328"/>
        <a:ext cx="4503113" cy="2795976"/>
      </dsp:txXfrm>
    </dsp:sp>
    <dsp:sp modelId="{35968E8A-B966-470D-9289-CE3FBD5BAE72}">
      <dsp:nvSpPr>
        <dsp:cNvPr id="0" name=""/>
        <dsp:cNvSpPr/>
      </dsp:nvSpPr>
      <dsp:spPr>
        <a:xfrm>
          <a:off x="5717772" y="7648"/>
          <a:ext cx="4677087" cy="2969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216B7-2AEE-45D4-89CD-656B5FEC1A14}">
      <dsp:nvSpPr>
        <dsp:cNvPr id="0" name=""/>
        <dsp:cNvSpPr/>
      </dsp:nvSpPr>
      <dsp:spPr>
        <a:xfrm>
          <a:off x="6237449" y="501341"/>
          <a:ext cx="4677087" cy="2969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a:t>Assessments not attempted or handed within 3 days of the due date will receive zero points.</a:t>
          </a:r>
          <a:endParaRPr lang="en-US" sz="4400" kern="1200"/>
        </a:p>
      </dsp:txBody>
      <dsp:txXfrm>
        <a:off x="6324436" y="588328"/>
        <a:ext cx="4503113" cy="27959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A9B08-C3AF-43AC-9811-783734D6A02C}">
      <dsp:nvSpPr>
        <dsp:cNvPr id="0" name=""/>
        <dsp:cNvSpPr/>
      </dsp:nvSpPr>
      <dsp:spPr>
        <a:xfrm>
          <a:off x="280193" y="72821"/>
          <a:ext cx="1370938" cy="137093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56EEAD-F113-460C-AFCF-547E4D2C6E1C}">
      <dsp:nvSpPr>
        <dsp:cNvPr id="0" name=""/>
        <dsp:cNvSpPr/>
      </dsp:nvSpPr>
      <dsp:spPr>
        <a:xfrm>
          <a:off x="568090" y="360718"/>
          <a:ext cx="795144" cy="7951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C37DC-EAF1-4CB4-A2ED-F9BB6E6F4F0B}">
      <dsp:nvSpPr>
        <dsp:cNvPr id="0" name=""/>
        <dsp:cNvSpPr/>
      </dsp:nvSpPr>
      <dsp:spPr>
        <a:xfrm>
          <a:off x="1944904" y="72821"/>
          <a:ext cx="3231497" cy="137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All assignments are to be turned in on the due date.  Assigned work is due at the beginning of class. </a:t>
          </a:r>
        </a:p>
      </dsp:txBody>
      <dsp:txXfrm>
        <a:off x="1944904" y="72821"/>
        <a:ext cx="3231497" cy="1370938"/>
      </dsp:txXfrm>
    </dsp:sp>
    <dsp:sp modelId="{EA5D1358-E277-41BF-821C-48B86705437E}">
      <dsp:nvSpPr>
        <dsp:cNvPr id="0" name=""/>
        <dsp:cNvSpPr/>
      </dsp:nvSpPr>
      <dsp:spPr>
        <a:xfrm>
          <a:off x="5739466" y="72821"/>
          <a:ext cx="1370938" cy="137093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101017-F727-4BED-B6DD-7DF9ACA6A515}">
      <dsp:nvSpPr>
        <dsp:cNvPr id="0" name=""/>
        <dsp:cNvSpPr/>
      </dsp:nvSpPr>
      <dsp:spPr>
        <a:xfrm>
          <a:off x="6027363" y="360718"/>
          <a:ext cx="795144" cy="7951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AD1BED-3C54-4321-AE31-942010ECC749}">
      <dsp:nvSpPr>
        <dsp:cNvPr id="0" name=""/>
        <dsp:cNvSpPr/>
      </dsp:nvSpPr>
      <dsp:spPr>
        <a:xfrm>
          <a:off x="7404177" y="72821"/>
          <a:ext cx="3231497" cy="137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Late assignments will be accepted </a:t>
          </a:r>
          <a:r>
            <a:rPr lang="en-US" sz="2400" b="1" kern="1200"/>
            <a:t>up to 3 days </a:t>
          </a:r>
          <a:r>
            <a:rPr lang="en-US" sz="2400" kern="1200"/>
            <a:t>following the original due date for a maximum of 50%.</a:t>
          </a:r>
        </a:p>
      </dsp:txBody>
      <dsp:txXfrm>
        <a:off x="7404177" y="72821"/>
        <a:ext cx="3231497" cy="1370938"/>
      </dsp:txXfrm>
    </dsp:sp>
    <dsp:sp modelId="{8205FAF2-0F58-40C6-9BE4-69CC6B219028}">
      <dsp:nvSpPr>
        <dsp:cNvPr id="0" name=""/>
        <dsp:cNvSpPr/>
      </dsp:nvSpPr>
      <dsp:spPr>
        <a:xfrm>
          <a:off x="280193" y="2035179"/>
          <a:ext cx="1370938" cy="137093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4F8EF9-A496-407F-897B-C4DF7BAF8C0B}">
      <dsp:nvSpPr>
        <dsp:cNvPr id="0" name=""/>
        <dsp:cNvSpPr/>
      </dsp:nvSpPr>
      <dsp:spPr>
        <a:xfrm>
          <a:off x="568090" y="2323076"/>
          <a:ext cx="795144" cy="7951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B6A3A7-33EA-4EBB-9B1A-03470A4816BA}">
      <dsp:nvSpPr>
        <dsp:cNvPr id="0" name=""/>
        <dsp:cNvSpPr/>
      </dsp:nvSpPr>
      <dsp:spPr>
        <a:xfrm>
          <a:off x="1944904" y="2035179"/>
          <a:ext cx="3231497" cy="137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Late summative projects will be accepted up to 3 days following the original due date with a 15-point deduction for each day late.</a:t>
          </a:r>
        </a:p>
      </dsp:txBody>
      <dsp:txXfrm>
        <a:off x="1944904" y="2035179"/>
        <a:ext cx="3231497" cy="1370938"/>
      </dsp:txXfrm>
    </dsp:sp>
    <dsp:sp modelId="{D8EC350C-F48D-4F97-B191-46E95AD03EA7}">
      <dsp:nvSpPr>
        <dsp:cNvPr id="0" name=""/>
        <dsp:cNvSpPr/>
      </dsp:nvSpPr>
      <dsp:spPr>
        <a:xfrm>
          <a:off x="5739466" y="2035179"/>
          <a:ext cx="1370938" cy="137093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1C6CD6-1831-48E8-A620-3C7AFAB09E38}">
      <dsp:nvSpPr>
        <dsp:cNvPr id="0" name=""/>
        <dsp:cNvSpPr/>
      </dsp:nvSpPr>
      <dsp:spPr>
        <a:xfrm>
          <a:off x="6027363" y="2323076"/>
          <a:ext cx="795144" cy="7951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C049F6-C428-43D8-A3F6-758A0B1FDE6E}">
      <dsp:nvSpPr>
        <dsp:cNvPr id="0" name=""/>
        <dsp:cNvSpPr/>
      </dsp:nvSpPr>
      <dsp:spPr>
        <a:xfrm>
          <a:off x="7404177" y="2035179"/>
          <a:ext cx="3231497" cy="1370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Students will earn an ATL for each day the work is not submitted. After 3 days, the assignment is no longer accepted.</a:t>
          </a:r>
        </a:p>
      </dsp:txBody>
      <dsp:txXfrm>
        <a:off x="7404177" y="2035179"/>
        <a:ext cx="3231497" cy="137093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4T23:11:00.861"/>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4T23:15:31.16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4T23:15:31.16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4T23:27:40.063"/>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4T23:37:10.128"/>
    </inkml:context>
    <inkml:brush xml:id="br0">
      <inkml:brushProperty name="width" value="0.3" units="cm"/>
      <inkml:brushProperty name="height" value="0.6" units="cm"/>
      <inkml:brushProperty name="color" value="#969696"/>
      <inkml:brushProperty name="tip" value="rectangle"/>
      <inkml:brushProperty name="rasterOp" value="maskPen"/>
      <inkml:brushProperty name="ignorePressure" value="1"/>
    </inkml:brush>
  </inkml:definitions>
  <inkml:trace contextRef="#ctx0" brushRef="#br0">0 1,'2933'0,"-2911"0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B61F47-F801-4DD3-8196-E4F9FF345727}"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DA29D-0041-4F89-9A85-47CC012F1F39}" type="slidenum">
              <a:rPr lang="en-US" smtClean="0"/>
              <a:t>‹#›</a:t>
            </a:fld>
            <a:endParaRPr lang="en-US"/>
          </a:p>
        </p:txBody>
      </p:sp>
    </p:spTree>
    <p:extLst>
      <p:ext uri="{BB962C8B-B14F-4D97-AF65-F5344CB8AC3E}">
        <p14:creationId xmlns:p14="http://schemas.microsoft.com/office/powerpoint/2010/main" val="106268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9DA29D-0041-4F89-9A85-47CC012F1F39}" type="slidenum">
              <a:rPr lang="en-US" smtClean="0"/>
              <a:t>16</a:t>
            </a:fld>
            <a:endParaRPr lang="en-US"/>
          </a:p>
        </p:txBody>
      </p:sp>
    </p:spTree>
    <p:extLst>
      <p:ext uri="{BB962C8B-B14F-4D97-AF65-F5344CB8AC3E}">
        <p14:creationId xmlns:p14="http://schemas.microsoft.com/office/powerpoint/2010/main" val="2769878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9285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90735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91441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75"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5" y="2943357"/>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90" y="2367093"/>
            <a:ext cx="329152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50" y="2943357"/>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9" y="2943357"/>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0EB516B-962C-434F-915F-B7173F55AD21}"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98BFCD-D08C-42D6-BCED-0596FE895C05}" type="slidenum">
              <a:rPr lang="en-US" smtClean="0"/>
              <a:t>‹#›</a:t>
            </a:fld>
            <a:endParaRPr lang="en-US"/>
          </a:p>
        </p:txBody>
      </p:sp>
    </p:spTree>
    <p:extLst>
      <p:ext uri="{BB962C8B-B14F-4D97-AF65-F5344CB8AC3E}">
        <p14:creationId xmlns:p14="http://schemas.microsoft.com/office/powerpoint/2010/main" val="2343649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07138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80979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0070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9277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998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25536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142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8/16/2023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66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8/16/2023</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4469108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29" r:id="rId6"/>
    <p:sldLayoutId id="2147483725" r:id="rId7"/>
    <p:sldLayoutId id="2147483726" r:id="rId8"/>
    <p:sldLayoutId id="2147483727" r:id="rId9"/>
    <p:sldLayoutId id="2147483728" r:id="rId10"/>
    <p:sldLayoutId id="2147483730" r:id="rId11"/>
    <p:sldLayoutId id="2147483737" r:id="rId12"/>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1.xml"/><Relationship Id="rId1" Type="http://schemas.openxmlformats.org/officeDocument/2006/relationships/slideLayout" Target="../slideLayouts/slideLayout4.xml"/><Relationship Id="rId4" Type="http://schemas.openxmlformats.org/officeDocument/2006/relationships/image" Target="../media/image32.tmp"/></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2.xml"/><Relationship Id="rId1" Type="http://schemas.openxmlformats.org/officeDocument/2006/relationships/slideLayout" Target="../slideLayouts/slideLayout4.xml"/><Relationship Id="rId4" Type="http://schemas.openxmlformats.org/officeDocument/2006/relationships/image" Target="../media/image33.tm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3.xml"/><Relationship Id="rId1" Type="http://schemas.openxmlformats.org/officeDocument/2006/relationships/slideLayout" Target="../slideLayouts/slideLayout4.xml"/><Relationship Id="rId4" Type="http://schemas.openxmlformats.org/officeDocument/2006/relationships/image" Target="../media/image33.tmp"/></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4.xml"/><Relationship Id="rId1" Type="http://schemas.openxmlformats.org/officeDocument/2006/relationships/slideLayout" Target="../slideLayouts/slideLayout2.xml"/><Relationship Id="rId4" Type="http://schemas.openxmlformats.org/officeDocument/2006/relationships/image" Target="../media/image35.tmp"/></Relationships>
</file>

<file path=ppt/slides/_rels/slide3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6.tmp"/><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hyperlink" Target="mailto:lgonzalez@mtctampa.org" TargetMode="External"/><Relationship Id="rId2" Type="http://schemas.openxmlformats.org/officeDocument/2006/relationships/hyperlink" Target="mailto:ajohnson@mtctampa.org" TargetMode="Externa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nk and blue clouds">
            <a:extLst>
              <a:ext uri="{FF2B5EF4-FFF2-40B4-BE49-F238E27FC236}">
                <a16:creationId xmlns:a16="http://schemas.microsoft.com/office/drawing/2014/main" id="{54AB472D-8982-841F-FEED-79784B9C6978}"/>
              </a:ext>
            </a:extLst>
          </p:cNvPr>
          <p:cNvPicPr>
            <a:picLocks noChangeAspect="1"/>
          </p:cNvPicPr>
          <p:nvPr/>
        </p:nvPicPr>
        <p:blipFill rotWithShape="1">
          <a:blip r:embed="rId2">
            <a:alphaModFix amt="50000"/>
          </a:blip>
          <a:srcRect t="14427" r="-1"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8A075484-8AD6-FB4A-15AA-525AB7195DA0}"/>
              </a:ext>
            </a:extLst>
          </p:cNvPr>
          <p:cNvSpPr>
            <a:spLocks noGrp="1"/>
          </p:cNvSpPr>
          <p:nvPr>
            <p:ph type="ctrTitle"/>
          </p:nvPr>
        </p:nvSpPr>
        <p:spPr>
          <a:xfrm>
            <a:off x="1524000" y="1122363"/>
            <a:ext cx="9144000" cy="3063240"/>
          </a:xfrm>
        </p:spPr>
        <p:txBody>
          <a:bodyPr>
            <a:normAutofit/>
          </a:bodyPr>
          <a:lstStyle/>
          <a:p>
            <a:pPr algn="ctr">
              <a:lnSpc>
                <a:spcPct val="90000"/>
              </a:lnSpc>
            </a:pPr>
            <a:r>
              <a:rPr lang="en-US" sz="10800"/>
              <a:t>Into the Unknown: </a:t>
            </a:r>
            <a:br>
              <a:rPr lang="en-US" sz="10800"/>
            </a:br>
            <a:r>
              <a:rPr lang="en-US" sz="10800"/>
              <a:t>MTC Middle School</a:t>
            </a:r>
          </a:p>
        </p:txBody>
      </p:sp>
      <p:sp>
        <p:nvSpPr>
          <p:cNvPr id="3" name="Subtitle 2">
            <a:extLst>
              <a:ext uri="{FF2B5EF4-FFF2-40B4-BE49-F238E27FC236}">
                <a16:creationId xmlns:a16="http://schemas.microsoft.com/office/drawing/2014/main" id="{0A2FD149-7A11-C3F2-CA39-20067A35E44B}"/>
              </a:ext>
            </a:extLst>
          </p:cNvPr>
          <p:cNvSpPr>
            <a:spLocks noGrp="1"/>
          </p:cNvSpPr>
          <p:nvPr>
            <p:ph type="subTitle" idx="1"/>
          </p:nvPr>
        </p:nvSpPr>
        <p:spPr>
          <a:xfrm>
            <a:off x="1527048" y="4599432"/>
            <a:ext cx="9144000" cy="1536192"/>
          </a:xfrm>
        </p:spPr>
        <p:txBody>
          <a:bodyPr>
            <a:normAutofit/>
          </a:bodyPr>
          <a:lstStyle/>
          <a:p>
            <a:pPr algn="ctr"/>
            <a:r>
              <a:rPr lang="en-US" sz="3200" dirty="0"/>
              <a:t>What to expect this year? </a:t>
            </a:r>
          </a:p>
        </p:txBody>
      </p:sp>
      <p:sp>
        <p:nvSpPr>
          <p:cNvPr id="18"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11600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2DF8-09BB-42A1-BC0D-C5B866B202E6}"/>
              </a:ext>
            </a:extLst>
          </p:cNvPr>
          <p:cNvSpPr>
            <a:spLocks noGrp="1"/>
          </p:cNvSpPr>
          <p:nvPr>
            <p:ph type="title"/>
          </p:nvPr>
        </p:nvSpPr>
        <p:spPr/>
        <p:txBody>
          <a:bodyPr/>
          <a:lstStyle/>
          <a:p>
            <a:r>
              <a:rPr lang="en-US"/>
              <a:t>Grading Policy</a:t>
            </a:r>
          </a:p>
        </p:txBody>
      </p:sp>
      <p:sp>
        <p:nvSpPr>
          <p:cNvPr id="4" name="Content Placeholder 2">
            <a:extLst>
              <a:ext uri="{FF2B5EF4-FFF2-40B4-BE49-F238E27FC236}">
                <a16:creationId xmlns:a16="http://schemas.microsoft.com/office/drawing/2014/main" id="{199AC8EF-F972-56D0-88D0-F5B696CB2042}"/>
              </a:ext>
            </a:extLst>
          </p:cNvPr>
          <p:cNvSpPr>
            <a:spLocks noGrp="1"/>
          </p:cNvSpPr>
          <p:nvPr>
            <p:ph idx="1"/>
          </p:nvPr>
        </p:nvSpPr>
        <p:spPr>
          <a:xfrm>
            <a:off x="838200" y="1804122"/>
            <a:ext cx="10515600" cy="5053878"/>
          </a:xfrm>
        </p:spPr>
        <p:txBody>
          <a:bodyPr>
            <a:normAutofit fontScale="25000" lnSpcReduction="20000"/>
          </a:bodyPr>
          <a:lstStyle/>
          <a:p>
            <a:pPr marL="0" indent="0">
              <a:lnSpc>
                <a:spcPct val="110000"/>
              </a:lnSpc>
              <a:buNone/>
            </a:pPr>
            <a:endParaRPr lang="en-US" sz="700">
              <a:latin typeface="+mj-lt"/>
            </a:endParaRPr>
          </a:p>
          <a:p>
            <a:pPr>
              <a:lnSpc>
                <a:spcPct val="110000"/>
              </a:lnSpc>
            </a:pPr>
            <a:r>
              <a:rPr lang="en-US" sz="9600" b="1">
                <a:latin typeface="+mj-lt"/>
              </a:rPr>
              <a:t>Summative Assessments 70%</a:t>
            </a:r>
          </a:p>
          <a:p>
            <a:pPr lvl="1">
              <a:lnSpc>
                <a:spcPct val="110000"/>
              </a:lnSpc>
            </a:pPr>
            <a:r>
              <a:rPr lang="en-US" sz="9600">
                <a:latin typeface="+mj-lt"/>
              </a:rPr>
              <a:t>Include test, projects and prolonged writing assignments</a:t>
            </a:r>
          </a:p>
          <a:p>
            <a:pPr lvl="1">
              <a:lnSpc>
                <a:spcPct val="110000"/>
              </a:lnSpc>
            </a:pPr>
            <a:r>
              <a:rPr lang="en-US" sz="9600">
                <a:latin typeface="+mj-lt"/>
              </a:rPr>
              <a:t>Trimester 1 and 3 exams count as one summative assessment each trimester</a:t>
            </a:r>
            <a:br>
              <a:rPr lang="en-US" sz="9600">
                <a:latin typeface="+mj-lt"/>
              </a:rPr>
            </a:br>
            <a:endParaRPr lang="en-US" sz="9600">
              <a:latin typeface="+mj-lt"/>
            </a:endParaRPr>
          </a:p>
          <a:p>
            <a:pPr>
              <a:lnSpc>
                <a:spcPct val="110000"/>
              </a:lnSpc>
            </a:pPr>
            <a:r>
              <a:rPr lang="en-US" sz="9600">
                <a:latin typeface="+mj-lt"/>
              </a:rPr>
              <a:t>Formative Assessments 30%</a:t>
            </a:r>
          </a:p>
          <a:p>
            <a:pPr lvl="1">
              <a:lnSpc>
                <a:spcPct val="110000"/>
              </a:lnSpc>
            </a:pPr>
            <a:r>
              <a:rPr lang="en-US" sz="9600">
                <a:latin typeface="+mj-lt"/>
              </a:rPr>
              <a:t>Varies from teacher to teacher but students are informed when an assignment is a formative</a:t>
            </a:r>
          </a:p>
          <a:p>
            <a:pPr lvl="1">
              <a:lnSpc>
                <a:spcPct val="110000"/>
              </a:lnSpc>
            </a:pPr>
            <a:r>
              <a:rPr lang="en-US" sz="9600">
                <a:latin typeface="+mj-lt"/>
              </a:rPr>
              <a:t>Include but are not limited to quizzes, entrance/exit tickets (unannounced) and IXL. </a:t>
            </a:r>
            <a:br>
              <a:rPr lang="en-US" sz="9600">
                <a:latin typeface="+mj-lt"/>
              </a:rPr>
            </a:br>
            <a:endParaRPr lang="en-US" sz="9600">
              <a:latin typeface="+mj-lt"/>
            </a:endParaRPr>
          </a:p>
          <a:p>
            <a:pPr>
              <a:lnSpc>
                <a:spcPct val="110000"/>
              </a:lnSpc>
            </a:pPr>
            <a:r>
              <a:rPr lang="en-US" sz="9600">
                <a:latin typeface="+mj-lt"/>
              </a:rPr>
              <a:t>Tests and quizzes will be posted on Educator Pages before the assessment.</a:t>
            </a:r>
            <a:br>
              <a:rPr lang="en-US" sz="9600">
                <a:latin typeface="+mj-lt"/>
              </a:rPr>
            </a:br>
            <a:endParaRPr lang="en-US" sz="9600">
              <a:latin typeface="+mj-lt"/>
            </a:endParaRPr>
          </a:p>
          <a:p>
            <a:pPr>
              <a:lnSpc>
                <a:spcPct val="110000"/>
              </a:lnSpc>
            </a:pPr>
            <a:r>
              <a:rPr lang="en-US" sz="9600">
                <a:latin typeface="+mj-lt"/>
              </a:rPr>
              <a:t>There will be no more than 3 tests or quizzes on a day</a:t>
            </a:r>
          </a:p>
          <a:p>
            <a:pPr marL="0" indent="0">
              <a:lnSpc>
                <a:spcPct val="110000"/>
              </a:lnSpc>
              <a:buNone/>
            </a:pPr>
            <a:r>
              <a:rPr lang="en-US" sz="9600">
                <a:latin typeface="+mj-lt"/>
              </a:rPr>
              <a:t>    EX:   2 tests and 1 quiz             1 test and 2 quizzes               </a:t>
            </a:r>
            <a:r>
              <a:rPr lang="en-US" sz="9600"/>
              <a:t>3 QUIZZES</a:t>
            </a:r>
            <a:endParaRPr lang="en-US" sz="9600">
              <a:latin typeface="+mj-lt"/>
            </a:endParaRPr>
          </a:p>
          <a:p>
            <a:pPr marL="0" indent="0">
              <a:lnSpc>
                <a:spcPct val="110000"/>
              </a:lnSpc>
              <a:buNone/>
            </a:pPr>
            <a:r>
              <a:rPr lang="en-US" sz="9600">
                <a:latin typeface="+mj-lt"/>
              </a:rPr>
              <a:t>	</a:t>
            </a:r>
          </a:p>
          <a:p>
            <a:pPr marL="0" indent="0">
              <a:lnSpc>
                <a:spcPct val="110000"/>
              </a:lnSpc>
              <a:buNone/>
            </a:pPr>
            <a:endParaRPr lang="en-US" sz="700">
              <a:latin typeface="+mj-lt"/>
            </a:endParaRPr>
          </a:p>
        </p:txBody>
      </p:sp>
    </p:spTree>
    <p:extLst>
      <p:ext uri="{BB962C8B-B14F-4D97-AF65-F5344CB8AC3E}">
        <p14:creationId xmlns:p14="http://schemas.microsoft.com/office/powerpoint/2010/main" val="1976903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2DF8-09BB-42A1-BC0D-C5B866B202E6}"/>
              </a:ext>
            </a:extLst>
          </p:cNvPr>
          <p:cNvSpPr>
            <a:spLocks noGrp="1"/>
          </p:cNvSpPr>
          <p:nvPr>
            <p:ph type="title"/>
          </p:nvPr>
        </p:nvSpPr>
        <p:spPr/>
        <p:txBody>
          <a:bodyPr/>
          <a:lstStyle/>
          <a:p>
            <a:r>
              <a:rPr lang="en-US"/>
              <a:t>Grading Policy</a:t>
            </a:r>
          </a:p>
        </p:txBody>
      </p:sp>
      <p:sp>
        <p:nvSpPr>
          <p:cNvPr id="4" name="Content Placeholder 2">
            <a:extLst>
              <a:ext uri="{FF2B5EF4-FFF2-40B4-BE49-F238E27FC236}">
                <a16:creationId xmlns:a16="http://schemas.microsoft.com/office/drawing/2014/main" id="{199AC8EF-F972-56D0-88D0-F5B696CB2042}"/>
              </a:ext>
            </a:extLst>
          </p:cNvPr>
          <p:cNvSpPr>
            <a:spLocks noGrp="1"/>
          </p:cNvSpPr>
          <p:nvPr>
            <p:ph idx="1"/>
          </p:nvPr>
        </p:nvSpPr>
        <p:spPr>
          <a:xfrm>
            <a:off x="838200" y="1804122"/>
            <a:ext cx="10515600" cy="5053878"/>
          </a:xfrm>
        </p:spPr>
        <p:txBody>
          <a:bodyPr>
            <a:normAutofit fontScale="25000" lnSpcReduction="20000"/>
          </a:bodyPr>
          <a:lstStyle/>
          <a:p>
            <a:pPr marL="0" indent="0">
              <a:lnSpc>
                <a:spcPct val="110000"/>
              </a:lnSpc>
              <a:buNone/>
            </a:pPr>
            <a:endParaRPr lang="en-US" sz="700">
              <a:latin typeface="+mj-lt"/>
            </a:endParaRPr>
          </a:p>
          <a:p>
            <a:pPr>
              <a:lnSpc>
                <a:spcPct val="110000"/>
              </a:lnSpc>
            </a:pPr>
            <a:r>
              <a:rPr lang="en-US" sz="9600" b="1">
                <a:latin typeface="+mj-lt"/>
              </a:rPr>
              <a:t>Summative Assessments 70%</a:t>
            </a:r>
          </a:p>
          <a:p>
            <a:pPr lvl="1">
              <a:lnSpc>
                <a:spcPct val="110000"/>
              </a:lnSpc>
            </a:pPr>
            <a:r>
              <a:rPr lang="en-US" sz="9600">
                <a:latin typeface="+mj-lt"/>
              </a:rPr>
              <a:t>Include test, projects and prolonged writing assignments</a:t>
            </a:r>
          </a:p>
          <a:p>
            <a:pPr lvl="1">
              <a:lnSpc>
                <a:spcPct val="110000"/>
              </a:lnSpc>
            </a:pPr>
            <a:r>
              <a:rPr lang="en-US" sz="9600">
                <a:latin typeface="+mj-lt"/>
              </a:rPr>
              <a:t>Trimester 1 and 3 exams count as one summative assessment each trimester</a:t>
            </a:r>
            <a:br>
              <a:rPr lang="en-US" sz="9600">
                <a:latin typeface="+mj-lt"/>
              </a:rPr>
            </a:br>
            <a:endParaRPr lang="en-US" sz="9600">
              <a:latin typeface="+mj-lt"/>
            </a:endParaRPr>
          </a:p>
          <a:p>
            <a:pPr>
              <a:lnSpc>
                <a:spcPct val="110000"/>
              </a:lnSpc>
            </a:pPr>
            <a:r>
              <a:rPr lang="en-US" sz="9600">
                <a:latin typeface="+mj-lt"/>
              </a:rPr>
              <a:t>Formative Assessments 30%</a:t>
            </a:r>
          </a:p>
          <a:p>
            <a:pPr lvl="1">
              <a:lnSpc>
                <a:spcPct val="110000"/>
              </a:lnSpc>
            </a:pPr>
            <a:r>
              <a:rPr lang="en-US" sz="9600">
                <a:latin typeface="+mj-lt"/>
              </a:rPr>
              <a:t>Varies from teacher to teacher but students are informed when an assignment is a formative</a:t>
            </a:r>
          </a:p>
          <a:p>
            <a:pPr lvl="1">
              <a:lnSpc>
                <a:spcPct val="110000"/>
              </a:lnSpc>
            </a:pPr>
            <a:r>
              <a:rPr lang="en-US" sz="9600">
                <a:latin typeface="+mj-lt"/>
              </a:rPr>
              <a:t>Include but are not limited to quizzes, entrance/exit tickets (unannounced) and IXL. </a:t>
            </a:r>
            <a:br>
              <a:rPr lang="en-US" sz="9600">
                <a:latin typeface="+mj-lt"/>
              </a:rPr>
            </a:br>
            <a:endParaRPr lang="en-US" sz="9600">
              <a:latin typeface="+mj-lt"/>
            </a:endParaRPr>
          </a:p>
          <a:p>
            <a:pPr>
              <a:lnSpc>
                <a:spcPct val="110000"/>
              </a:lnSpc>
            </a:pPr>
            <a:r>
              <a:rPr lang="en-US" sz="9600">
                <a:latin typeface="+mj-lt"/>
              </a:rPr>
              <a:t>Tests and quizzes will be posted on Educator Pages before the assessment.</a:t>
            </a:r>
            <a:br>
              <a:rPr lang="en-US" sz="9600">
                <a:latin typeface="+mj-lt"/>
              </a:rPr>
            </a:br>
            <a:endParaRPr lang="en-US" sz="9600">
              <a:latin typeface="+mj-lt"/>
            </a:endParaRPr>
          </a:p>
          <a:p>
            <a:pPr>
              <a:lnSpc>
                <a:spcPct val="110000"/>
              </a:lnSpc>
            </a:pPr>
            <a:r>
              <a:rPr lang="en-US" sz="9600">
                <a:latin typeface="+mj-lt"/>
              </a:rPr>
              <a:t>There will be no more than 3 tests or quizzes on a day</a:t>
            </a:r>
          </a:p>
          <a:p>
            <a:pPr marL="0" indent="0">
              <a:lnSpc>
                <a:spcPct val="110000"/>
              </a:lnSpc>
              <a:buNone/>
            </a:pPr>
            <a:r>
              <a:rPr lang="en-US" sz="9600">
                <a:latin typeface="+mj-lt"/>
              </a:rPr>
              <a:t>    EX:   2 tests and 1 quiz             1 test and 2 quizzes               </a:t>
            </a:r>
            <a:r>
              <a:rPr lang="en-US" sz="9600"/>
              <a:t>3 QUIZZES</a:t>
            </a:r>
            <a:endParaRPr lang="en-US" sz="9600">
              <a:latin typeface="+mj-lt"/>
            </a:endParaRPr>
          </a:p>
          <a:p>
            <a:pPr marL="0" indent="0">
              <a:lnSpc>
                <a:spcPct val="110000"/>
              </a:lnSpc>
              <a:buNone/>
            </a:pPr>
            <a:r>
              <a:rPr lang="en-US" sz="9600">
                <a:latin typeface="+mj-lt"/>
              </a:rPr>
              <a:t>	</a:t>
            </a:r>
          </a:p>
          <a:p>
            <a:pPr marL="0" indent="0">
              <a:lnSpc>
                <a:spcPct val="110000"/>
              </a:lnSpc>
              <a:buNone/>
            </a:pPr>
            <a:endParaRPr lang="en-US" sz="700">
              <a:latin typeface="+mj-lt"/>
            </a:endParaRPr>
          </a:p>
        </p:txBody>
      </p:sp>
    </p:spTree>
    <p:extLst>
      <p:ext uri="{BB962C8B-B14F-4D97-AF65-F5344CB8AC3E}">
        <p14:creationId xmlns:p14="http://schemas.microsoft.com/office/powerpoint/2010/main" val="4061755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8A3EC-BEAC-02D7-25CC-341821EE3AA4}"/>
              </a:ext>
            </a:extLst>
          </p:cNvPr>
          <p:cNvSpPr>
            <a:spLocks noGrp="1"/>
          </p:cNvSpPr>
          <p:nvPr>
            <p:ph type="title"/>
          </p:nvPr>
        </p:nvSpPr>
        <p:spPr>
          <a:xfrm>
            <a:off x="635000" y="634029"/>
            <a:ext cx="10921640" cy="1314698"/>
          </a:xfrm>
        </p:spPr>
        <p:txBody>
          <a:bodyPr anchor="ctr">
            <a:normAutofit/>
          </a:bodyPr>
          <a:lstStyle/>
          <a:p>
            <a:pPr algn="ctr"/>
            <a:r>
              <a:rPr lang="en-US" sz="7200"/>
              <a:t>GRADING POLICY</a:t>
            </a:r>
          </a:p>
        </p:txBody>
      </p:sp>
      <p:sp>
        <p:nvSpPr>
          <p:cNvPr id="12"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3">
            <a:extLst>
              <a:ext uri="{FF2B5EF4-FFF2-40B4-BE49-F238E27FC236}">
                <a16:creationId xmlns:a16="http://schemas.microsoft.com/office/drawing/2014/main" id="{DFBFD9D2-7692-E738-CE68-CBFA5E603313}"/>
              </a:ext>
            </a:extLst>
          </p:cNvPr>
          <p:cNvGraphicFramePr>
            <a:graphicFrameLocks noGrp="1"/>
          </p:cNvGraphicFramePr>
          <p:nvPr>
            <p:ph idx="1"/>
            <p:extLst>
              <p:ext uri="{D42A27DB-BD31-4B8C-83A1-F6EECF244321}">
                <p14:modId xmlns:p14="http://schemas.microsoft.com/office/powerpoint/2010/main" val="3664642506"/>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4975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DDA423-BE63-280A-B0E7-9D5A76E978B5}"/>
              </a:ext>
            </a:extLst>
          </p:cNvPr>
          <p:cNvSpPr>
            <a:spLocks noGrp="1"/>
          </p:cNvSpPr>
          <p:nvPr>
            <p:ph type="title"/>
          </p:nvPr>
        </p:nvSpPr>
        <p:spPr>
          <a:xfrm>
            <a:off x="635000" y="634029"/>
            <a:ext cx="10921640" cy="1314698"/>
          </a:xfrm>
        </p:spPr>
        <p:txBody>
          <a:bodyPr anchor="ctr">
            <a:normAutofit/>
          </a:bodyPr>
          <a:lstStyle/>
          <a:p>
            <a:pPr algn="ctr"/>
            <a:r>
              <a:rPr lang="en-US" sz="7200"/>
              <a:t>LATE WORK</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2">
            <a:extLst>
              <a:ext uri="{FF2B5EF4-FFF2-40B4-BE49-F238E27FC236}">
                <a16:creationId xmlns:a16="http://schemas.microsoft.com/office/drawing/2014/main" id="{21CFD3D2-E96B-99F9-D4EF-81F471743B57}"/>
              </a:ext>
            </a:extLst>
          </p:cNvPr>
          <p:cNvGraphicFramePr>
            <a:graphicFrameLocks noGrp="1"/>
          </p:cNvGraphicFramePr>
          <p:nvPr>
            <p:ph idx="1"/>
            <p:extLst>
              <p:ext uri="{D42A27DB-BD31-4B8C-83A1-F6EECF244321}">
                <p14:modId xmlns:p14="http://schemas.microsoft.com/office/powerpoint/2010/main" val="1845027361"/>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8825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7BA9D-0C9B-26D8-0534-55DEDC02EA82}"/>
              </a:ext>
            </a:extLst>
          </p:cNvPr>
          <p:cNvSpPr>
            <a:spLocks noGrp="1"/>
          </p:cNvSpPr>
          <p:nvPr>
            <p:ph type="ctrTitle"/>
          </p:nvPr>
        </p:nvSpPr>
        <p:spPr>
          <a:xfrm>
            <a:off x="638881" y="4474080"/>
            <a:ext cx="10909640" cy="1065836"/>
          </a:xfrm>
        </p:spPr>
        <p:txBody>
          <a:bodyPr anchor="ctr">
            <a:normAutofit/>
          </a:bodyPr>
          <a:lstStyle/>
          <a:p>
            <a:pPr algn="ctr"/>
            <a:r>
              <a:rPr lang="en-US" sz="6000"/>
              <a:t>Middle school dress code</a:t>
            </a:r>
          </a:p>
        </p:txBody>
      </p:sp>
      <p:sp>
        <p:nvSpPr>
          <p:cNvPr id="3" name="Subtitle 2">
            <a:extLst>
              <a:ext uri="{FF2B5EF4-FFF2-40B4-BE49-F238E27FC236}">
                <a16:creationId xmlns:a16="http://schemas.microsoft.com/office/drawing/2014/main" id="{CBE6D807-C1DD-05E8-86AA-9E561EE1A4D7}"/>
              </a:ext>
            </a:extLst>
          </p:cNvPr>
          <p:cNvSpPr>
            <a:spLocks noGrp="1"/>
          </p:cNvSpPr>
          <p:nvPr>
            <p:ph type="subTitle" idx="1"/>
          </p:nvPr>
        </p:nvSpPr>
        <p:spPr>
          <a:xfrm>
            <a:off x="650905" y="5653053"/>
            <a:ext cx="10909643" cy="552659"/>
          </a:xfrm>
        </p:spPr>
        <p:txBody>
          <a:bodyPr anchor="ctr">
            <a:normAutofit/>
          </a:bodyPr>
          <a:lstStyle/>
          <a:p>
            <a:pPr algn="ctr"/>
            <a:r>
              <a:rPr lang="en-US" sz="2400"/>
              <a:t>What to wear?   What not to wear? </a:t>
            </a:r>
          </a:p>
        </p:txBody>
      </p:sp>
      <p:pic>
        <p:nvPicPr>
          <p:cNvPr id="7" name="Graphic 6" descr="Dress">
            <a:extLst>
              <a:ext uri="{FF2B5EF4-FFF2-40B4-BE49-F238E27FC236}">
                <a16:creationId xmlns:a16="http://schemas.microsoft.com/office/drawing/2014/main" id="{F80D3495-C68D-5A5E-C86C-CE587CB055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1752" y="329184"/>
            <a:ext cx="3758184" cy="3758184"/>
          </a:xfrm>
          <a:prstGeom prst="rect">
            <a:avLst/>
          </a:prstGeom>
        </p:spPr>
      </p:pic>
      <p:pic>
        <p:nvPicPr>
          <p:cNvPr id="13" name="Graphic 12" descr="Pants with solid fill">
            <a:extLst>
              <a:ext uri="{FF2B5EF4-FFF2-40B4-BE49-F238E27FC236}">
                <a16:creationId xmlns:a16="http://schemas.microsoft.com/office/drawing/2014/main" id="{1E3ED82A-3071-AC46-22DF-3B4F9880A8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4528" y="329184"/>
            <a:ext cx="3758184" cy="3758184"/>
          </a:xfrm>
          <a:prstGeom prst="rect">
            <a:avLst/>
          </a:prstGeom>
        </p:spPr>
      </p:pic>
      <p:pic>
        <p:nvPicPr>
          <p:cNvPr id="17" name="Graphic 16" descr="Shirt outline">
            <a:extLst>
              <a:ext uri="{FF2B5EF4-FFF2-40B4-BE49-F238E27FC236}">
                <a16:creationId xmlns:a16="http://schemas.microsoft.com/office/drawing/2014/main" id="{E04690BD-6571-C4E2-FAF3-871BAB0B55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47304" y="329184"/>
            <a:ext cx="3758184" cy="3758184"/>
          </a:xfrm>
          <a:prstGeom prst="rect">
            <a:avLst/>
          </a:prstGeom>
        </p:spPr>
      </p:pic>
      <p:sp>
        <p:nvSpPr>
          <p:cNvPr id="25" name="Rectangle 6">
            <a:extLst>
              <a:ext uri="{FF2B5EF4-FFF2-40B4-BE49-F238E27FC236}">
                <a16:creationId xmlns:a16="http://schemas.microsoft.com/office/drawing/2014/main" id="{9F812767-38C5-4E9B-A0C9-361DA6649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651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6" name="Rectangle 45">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5" descr="Rainbow shirt collars hanging in closet">
            <a:extLst>
              <a:ext uri="{FF2B5EF4-FFF2-40B4-BE49-F238E27FC236}">
                <a16:creationId xmlns:a16="http://schemas.microsoft.com/office/drawing/2014/main" id="{95081EE8-6E0E-A0C3-2230-D75AD01F097F}"/>
              </a:ext>
            </a:extLst>
          </p:cNvPr>
          <p:cNvPicPr>
            <a:picLocks noChangeAspect="1"/>
          </p:cNvPicPr>
          <p:nvPr/>
        </p:nvPicPr>
        <p:blipFill rotWithShape="1">
          <a:blip r:embed="rId2">
            <a:alphaModFix amt="40000"/>
          </a:blip>
          <a:srcRect t="7865" b="7865"/>
          <a:stretch/>
        </p:blipFill>
        <p:spPr>
          <a:xfrm>
            <a:off x="21" y="-85715"/>
            <a:ext cx="12191979" cy="6857990"/>
          </a:xfrm>
          <a:prstGeom prst="rect">
            <a:avLst/>
          </a:prstGeom>
        </p:spPr>
      </p:pic>
      <p:sp>
        <p:nvSpPr>
          <p:cNvPr id="2" name="Title 1">
            <a:extLst>
              <a:ext uri="{FF2B5EF4-FFF2-40B4-BE49-F238E27FC236}">
                <a16:creationId xmlns:a16="http://schemas.microsoft.com/office/drawing/2014/main" id="{8A2A68B6-B1D0-F1F6-0BD8-565FD9A335B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7200"/>
              <a:t>Dress code: boys 6-8</a:t>
            </a:r>
          </a:p>
        </p:txBody>
      </p:sp>
      <p:sp>
        <p:nvSpPr>
          <p:cNvPr id="48"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523AE12-B582-B5ED-1155-78399D4AE71D}"/>
              </a:ext>
            </a:extLst>
          </p:cNvPr>
          <p:cNvSpPr>
            <a:spLocks noGrp="1"/>
          </p:cNvSpPr>
          <p:nvPr>
            <p:ph sz="half" idx="2"/>
          </p:nvPr>
        </p:nvSpPr>
        <p:spPr>
          <a:xfrm>
            <a:off x="838200" y="2004446"/>
            <a:ext cx="10515600" cy="4176897"/>
          </a:xfrm>
        </p:spPr>
        <p:txBody>
          <a:bodyPr vert="horz" lIns="91440" tIns="45720" rIns="91440" bIns="45720" rtlCol="0">
            <a:normAutofit/>
          </a:bodyPr>
          <a:lstStyle/>
          <a:p>
            <a:pPr marL="0"/>
            <a:r>
              <a:rPr lang="en-US" dirty="0">
                <a:effectLst/>
              </a:rPr>
              <a:t> Khaki pants or shorts (no shorter than 2” from mid knee).</a:t>
            </a:r>
          </a:p>
          <a:p>
            <a:r>
              <a:rPr lang="en-US" dirty="0">
                <a:effectLst/>
              </a:rPr>
              <a:t>Royal or light blue polo shirts, either cotton or performance material, embroidered with the Mother Teresa of Calcutta logo</a:t>
            </a:r>
          </a:p>
          <a:p>
            <a:r>
              <a:rPr lang="en-US" dirty="0">
                <a:effectLst/>
              </a:rPr>
              <a:t>Shirts must be tucked in.</a:t>
            </a:r>
          </a:p>
          <a:p>
            <a:pPr lvl="1"/>
            <a:r>
              <a:rPr lang="en-US" dirty="0">
                <a:effectLst/>
              </a:rPr>
              <a:t>No long-sleeved shirts may be worn under the polo shirts.</a:t>
            </a:r>
          </a:p>
          <a:p>
            <a:pPr lvl="1"/>
            <a:r>
              <a:rPr lang="en-US" dirty="0">
                <a:effectLst/>
              </a:rPr>
              <a:t> White ankle socks that cover the entire ankle without logos. No-show socks are not to be worn.</a:t>
            </a:r>
            <a:endParaRPr lang="en-US" dirty="0"/>
          </a:p>
        </p:txBody>
      </p:sp>
    </p:spTree>
    <p:extLst>
      <p:ext uri="{BB962C8B-B14F-4D97-AF65-F5344CB8AC3E}">
        <p14:creationId xmlns:p14="http://schemas.microsoft.com/office/powerpoint/2010/main" val="303278316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5" descr="Colourful buttons">
            <a:extLst>
              <a:ext uri="{FF2B5EF4-FFF2-40B4-BE49-F238E27FC236}">
                <a16:creationId xmlns:a16="http://schemas.microsoft.com/office/drawing/2014/main" id="{6116AEFD-012D-9C23-137C-9AA7D0BA4286}"/>
              </a:ext>
            </a:extLst>
          </p:cNvPr>
          <p:cNvPicPr>
            <a:picLocks noChangeAspect="1"/>
          </p:cNvPicPr>
          <p:nvPr/>
        </p:nvPicPr>
        <p:blipFill rotWithShape="1">
          <a:blip r:embed="rId3">
            <a:alphaModFix amt="40000"/>
          </a:blip>
          <a:srcRect b="15730"/>
          <a:stretch/>
        </p:blipFill>
        <p:spPr>
          <a:xfrm>
            <a:off x="1313" y="0"/>
            <a:ext cx="12191979" cy="6857990"/>
          </a:xfrm>
          <a:prstGeom prst="rect">
            <a:avLst/>
          </a:prstGeom>
        </p:spPr>
      </p:pic>
      <p:sp>
        <p:nvSpPr>
          <p:cNvPr id="2" name="Title 1">
            <a:extLst>
              <a:ext uri="{FF2B5EF4-FFF2-40B4-BE49-F238E27FC236}">
                <a16:creationId xmlns:a16="http://schemas.microsoft.com/office/drawing/2014/main" id="{CD200D6A-6571-3795-DADB-BA8B43813BE3}"/>
              </a:ext>
            </a:extLst>
          </p:cNvPr>
          <p:cNvSpPr>
            <a:spLocks noGrp="1"/>
          </p:cNvSpPr>
          <p:nvPr>
            <p:ph type="title"/>
          </p:nvPr>
        </p:nvSpPr>
        <p:spPr>
          <a:xfrm>
            <a:off x="838200" y="365125"/>
            <a:ext cx="10515600" cy="1325563"/>
          </a:xfrm>
        </p:spPr>
        <p:txBody>
          <a:bodyPr>
            <a:normAutofit/>
          </a:bodyPr>
          <a:lstStyle/>
          <a:p>
            <a:r>
              <a:rPr lang="en-US" sz="7200"/>
              <a:t>Dress Code: girls 6-8</a:t>
            </a:r>
          </a:p>
        </p:txBody>
      </p:sp>
      <p:sp>
        <p:nvSpPr>
          <p:cNvPr id="40"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5">
            <a:extLst>
              <a:ext uri="{FF2B5EF4-FFF2-40B4-BE49-F238E27FC236}">
                <a16:creationId xmlns:a16="http://schemas.microsoft.com/office/drawing/2014/main" id="{4104EBF8-350D-EDDC-02EE-915E6FB38A98}"/>
              </a:ext>
            </a:extLst>
          </p:cNvPr>
          <p:cNvSpPr>
            <a:spLocks noGrp="1"/>
          </p:cNvSpPr>
          <p:nvPr>
            <p:ph idx="1"/>
          </p:nvPr>
        </p:nvSpPr>
        <p:spPr>
          <a:xfrm>
            <a:off x="572494" y="1800220"/>
            <a:ext cx="10853928" cy="4249359"/>
          </a:xfrm>
        </p:spPr>
        <p:txBody>
          <a:bodyPr>
            <a:noAutofit/>
          </a:bodyPr>
          <a:lstStyle/>
          <a:p>
            <a:pPr>
              <a:lnSpc>
                <a:spcPct val="100000"/>
              </a:lnSpc>
            </a:pPr>
            <a:r>
              <a:rPr lang="en-US" sz="2400">
                <a:effectLst/>
              </a:rPr>
              <a:t>Plaid skirt (no shorter than 2” from mid knee).</a:t>
            </a:r>
          </a:p>
          <a:p>
            <a:pPr>
              <a:lnSpc>
                <a:spcPct val="100000"/>
              </a:lnSpc>
            </a:pPr>
            <a:r>
              <a:rPr lang="en-US" sz="2400">
                <a:effectLst/>
              </a:rPr>
              <a:t>Khaki pants or shorts (no shorter than 2” from mid knee).</a:t>
            </a:r>
          </a:p>
          <a:p>
            <a:pPr>
              <a:lnSpc>
                <a:spcPct val="100000"/>
              </a:lnSpc>
            </a:pPr>
            <a:r>
              <a:rPr lang="en-US" sz="2400">
                <a:effectLst/>
              </a:rPr>
              <a:t>Royal or light blue polo shirts, either cotton or performance material, embroidered with the Mother Teresa of Calcutta logo.</a:t>
            </a:r>
          </a:p>
          <a:p>
            <a:pPr lvl="1">
              <a:lnSpc>
                <a:spcPct val="100000"/>
              </a:lnSpc>
            </a:pPr>
            <a:r>
              <a:rPr lang="en-US">
                <a:effectLst/>
              </a:rPr>
              <a:t>Shirts must be tucked in.</a:t>
            </a:r>
          </a:p>
          <a:p>
            <a:pPr lvl="1">
              <a:lnSpc>
                <a:spcPct val="100000"/>
              </a:lnSpc>
            </a:pPr>
            <a:r>
              <a:rPr lang="en-US">
                <a:effectLst/>
              </a:rPr>
              <a:t>No long-sleeved shirts may be worn under the polo shirts.</a:t>
            </a:r>
          </a:p>
          <a:p>
            <a:pPr>
              <a:lnSpc>
                <a:spcPct val="100000"/>
              </a:lnSpc>
            </a:pPr>
            <a:r>
              <a:rPr lang="en-US" sz="2400">
                <a:effectLst/>
              </a:rPr>
              <a:t>White ankle socks that cover the entire ankle without logos. No knee socks, tights, or no-show socks may be worn.</a:t>
            </a:r>
          </a:p>
          <a:p>
            <a:pPr>
              <a:lnSpc>
                <a:spcPct val="100000"/>
              </a:lnSpc>
            </a:pPr>
            <a:r>
              <a:rPr lang="en-US" sz="2400">
                <a:effectLst/>
              </a:rPr>
              <a:t> Girls are allowed to wear navy uniform leggings under their skirts/jumpers on days when the</a:t>
            </a:r>
            <a:br>
              <a:rPr lang="en-US" sz="2400"/>
            </a:br>
            <a:r>
              <a:rPr lang="en-US" sz="2400">
                <a:effectLst/>
              </a:rPr>
              <a:t>temperature is below 60 degrees.</a:t>
            </a:r>
          </a:p>
          <a:p>
            <a:pPr>
              <a:lnSpc>
                <a:spcPct val="100000"/>
              </a:lnSpc>
            </a:pPr>
            <a:r>
              <a:rPr lang="en-US" sz="2400">
                <a:effectLst/>
              </a:rPr>
              <a:t>Hair decorations: Bows, headbands, and scrunchies should be small (less than 3” for bows and 2” for headbands) in royal blue, light blue, white, khaki, navy, or school plaid. Bows, headbands, or ponytail ribbons that have been pre-approved for sale and purchased from the MTC Spirit Store are also acceptable.</a:t>
            </a:r>
            <a:endParaRPr lang="en-US" sz="2400"/>
          </a:p>
        </p:txBody>
      </p:sp>
    </p:spTree>
    <p:extLst>
      <p:ext uri="{BB962C8B-B14F-4D97-AF65-F5344CB8AC3E}">
        <p14:creationId xmlns:p14="http://schemas.microsoft.com/office/powerpoint/2010/main" val="156402756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43DAA0EF-336D-4CDC-A9A2-8460363E2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D079A19-B31E-4129-A464-7547FF05A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90556" cy="6858000"/>
          </a:xfrm>
          <a:custGeom>
            <a:avLst/>
            <a:gdLst>
              <a:gd name="connsiteX0" fmla="*/ 0 w 4090556"/>
              <a:gd name="connsiteY0" fmla="*/ 0 h 6858000"/>
              <a:gd name="connsiteX1" fmla="*/ 4077555 w 4090556"/>
              <a:gd name="connsiteY1" fmla="*/ 0 h 6858000"/>
              <a:gd name="connsiteX2" fmla="*/ 4077574 w 4090556"/>
              <a:gd name="connsiteY2" fmla="*/ 720 h 6858000"/>
              <a:gd name="connsiteX3" fmla="*/ 4075790 w 4090556"/>
              <a:gd name="connsiteY3" fmla="*/ 575485 h 6858000"/>
              <a:gd name="connsiteX4" fmla="*/ 4076555 w 4090556"/>
              <a:gd name="connsiteY4" fmla="*/ 932245 h 6858000"/>
              <a:gd name="connsiteX5" fmla="*/ 4076555 w 4090556"/>
              <a:gd name="connsiteY5" fmla="*/ 1286711 h 6858000"/>
              <a:gd name="connsiteX6" fmla="*/ 4082288 w 4090556"/>
              <a:gd name="connsiteY6" fmla="*/ 1595180 h 6858000"/>
              <a:gd name="connsiteX7" fmla="*/ 4078211 w 4090556"/>
              <a:gd name="connsiteY7" fmla="*/ 2133123 h 6858000"/>
              <a:gd name="connsiteX8" fmla="*/ 4071968 w 4090556"/>
              <a:gd name="connsiteY8" fmla="*/ 2946025 h 6858000"/>
              <a:gd name="connsiteX9" fmla="*/ 4068401 w 4090556"/>
              <a:gd name="connsiteY9" fmla="*/ 3502061 h 6858000"/>
              <a:gd name="connsiteX10" fmla="*/ 4087513 w 4090556"/>
              <a:gd name="connsiteY10" fmla="*/ 4076061 h 6858000"/>
              <a:gd name="connsiteX11" fmla="*/ 4076938 w 4090556"/>
              <a:gd name="connsiteY11" fmla="*/ 4442632 h 6858000"/>
              <a:gd name="connsiteX12" fmla="*/ 4071459 w 4090556"/>
              <a:gd name="connsiteY12" fmla="*/ 4827550 h 6858000"/>
              <a:gd name="connsiteX13" fmla="*/ 4071459 w 4090556"/>
              <a:gd name="connsiteY13" fmla="*/ 5019945 h 6858000"/>
              <a:gd name="connsiteX14" fmla="*/ 4084200 w 4090556"/>
              <a:gd name="connsiteY14" fmla="*/ 5490104 h 6858000"/>
              <a:gd name="connsiteX15" fmla="*/ 4077446 w 4090556"/>
              <a:gd name="connsiteY15" fmla="*/ 5844569 h 6858000"/>
              <a:gd name="connsiteX16" fmla="*/ 4082544 w 4090556"/>
              <a:gd name="connsiteY16" fmla="*/ 6260195 h 6858000"/>
              <a:gd name="connsiteX17" fmla="*/ 4086110 w 4090556"/>
              <a:gd name="connsiteY17" fmla="*/ 6706145 h 6858000"/>
              <a:gd name="connsiteX18" fmla="*/ 4086135 w 4090556"/>
              <a:gd name="connsiteY18" fmla="*/ 6794562 h 6858000"/>
              <a:gd name="connsiteX19" fmla="*/ 4080334 w 4090556"/>
              <a:gd name="connsiteY19" fmla="*/ 6858000 h 6858000"/>
              <a:gd name="connsiteX20" fmla="*/ 0 w 4090556"/>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556" h="6858000">
                <a:moveTo>
                  <a:pt x="0" y="0"/>
                </a:moveTo>
                <a:lnTo>
                  <a:pt x="4077555" y="0"/>
                </a:lnTo>
                <a:lnTo>
                  <a:pt x="4077574" y="720"/>
                </a:lnTo>
                <a:cubicBezTo>
                  <a:pt x="4079358" y="192351"/>
                  <a:pt x="4064960" y="384364"/>
                  <a:pt x="4075790" y="575485"/>
                </a:cubicBezTo>
                <a:cubicBezTo>
                  <a:pt x="4082544" y="694108"/>
                  <a:pt x="4081269" y="814132"/>
                  <a:pt x="4076555" y="932245"/>
                </a:cubicBezTo>
                <a:cubicBezTo>
                  <a:pt x="4071840" y="1050357"/>
                  <a:pt x="4065470" y="1168597"/>
                  <a:pt x="4076555" y="1286711"/>
                </a:cubicBezTo>
                <a:cubicBezTo>
                  <a:pt x="4084710" y="1389317"/>
                  <a:pt x="4086621" y="1492332"/>
                  <a:pt x="4082288" y="1595180"/>
                </a:cubicBezTo>
                <a:cubicBezTo>
                  <a:pt x="4077319" y="1774452"/>
                  <a:pt x="4067637" y="1953851"/>
                  <a:pt x="4078211" y="2133123"/>
                </a:cubicBezTo>
                <a:cubicBezTo>
                  <a:pt x="4094393" y="2404260"/>
                  <a:pt x="4084710" y="2675143"/>
                  <a:pt x="4071968" y="2946025"/>
                </a:cubicBezTo>
                <a:cubicBezTo>
                  <a:pt x="4063049" y="3131413"/>
                  <a:pt x="4055659" y="3316673"/>
                  <a:pt x="4068401" y="3502061"/>
                </a:cubicBezTo>
                <a:cubicBezTo>
                  <a:pt x="4081396" y="3693182"/>
                  <a:pt x="4097323" y="3884176"/>
                  <a:pt x="4087513" y="4076061"/>
                </a:cubicBezTo>
                <a:cubicBezTo>
                  <a:pt x="4081142" y="4198251"/>
                  <a:pt x="4069037" y="4320315"/>
                  <a:pt x="4076938" y="4442632"/>
                </a:cubicBezTo>
                <a:cubicBezTo>
                  <a:pt x="4083270" y="4570925"/>
                  <a:pt x="4081435" y="4699486"/>
                  <a:pt x="4071459" y="4827550"/>
                </a:cubicBezTo>
                <a:cubicBezTo>
                  <a:pt x="4065725" y="4891550"/>
                  <a:pt x="4065725" y="4955945"/>
                  <a:pt x="4071459" y="5019945"/>
                </a:cubicBezTo>
                <a:cubicBezTo>
                  <a:pt x="4087742" y="5176105"/>
                  <a:pt x="4091997" y="5333296"/>
                  <a:pt x="4084200" y="5490104"/>
                </a:cubicBezTo>
                <a:cubicBezTo>
                  <a:pt x="4079740" y="5608217"/>
                  <a:pt x="4071968" y="5726202"/>
                  <a:pt x="4077446" y="5844569"/>
                </a:cubicBezTo>
                <a:cubicBezTo>
                  <a:pt x="4083944" y="5983069"/>
                  <a:pt x="4088914" y="6121696"/>
                  <a:pt x="4082544" y="6260195"/>
                </a:cubicBezTo>
                <a:cubicBezTo>
                  <a:pt x="4075841" y="6408803"/>
                  <a:pt x="4077026" y="6557662"/>
                  <a:pt x="4086110" y="6706145"/>
                </a:cubicBezTo>
                <a:cubicBezTo>
                  <a:pt x="4087467" y="6735616"/>
                  <a:pt x="4087474" y="6765120"/>
                  <a:pt x="4086135" y="6794562"/>
                </a:cubicBezTo>
                <a:lnTo>
                  <a:pt x="4080334"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F506DA-38E6-22FC-36E6-91859A2F8987}"/>
              </a:ext>
            </a:extLst>
          </p:cNvPr>
          <p:cNvSpPr>
            <a:spLocks noGrp="1"/>
          </p:cNvSpPr>
          <p:nvPr>
            <p:ph type="title"/>
          </p:nvPr>
        </p:nvSpPr>
        <p:spPr>
          <a:xfrm>
            <a:off x="635001" y="640823"/>
            <a:ext cx="3103194" cy="5583148"/>
          </a:xfrm>
        </p:spPr>
        <p:txBody>
          <a:bodyPr vert="horz" lIns="91440" tIns="45720" rIns="91440" bIns="45720" rtlCol="0" anchor="ctr">
            <a:normAutofit/>
          </a:bodyPr>
          <a:lstStyle/>
          <a:p>
            <a:r>
              <a:rPr lang="en-US">
                <a:solidFill>
                  <a:schemeClr val="bg1"/>
                </a:solidFill>
              </a:rPr>
              <a:t>Jewelry &amp; Makeup</a:t>
            </a:r>
          </a:p>
        </p:txBody>
      </p:sp>
      <p:sp>
        <p:nvSpPr>
          <p:cNvPr id="3" name="Content Placeholder 2">
            <a:extLst>
              <a:ext uri="{FF2B5EF4-FFF2-40B4-BE49-F238E27FC236}">
                <a16:creationId xmlns:a16="http://schemas.microsoft.com/office/drawing/2014/main" id="{139DEB06-FD62-B041-F150-879D7CEC05A7}"/>
              </a:ext>
            </a:extLst>
          </p:cNvPr>
          <p:cNvSpPr>
            <a:spLocks noGrp="1"/>
          </p:cNvSpPr>
          <p:nvPr>
            <p:ph sz="half" idx="1"/>
          </p:nvPr>
        </p:nvSpPr>
        <p:spPr>
          <a:xfrm>
            <a:off x="4293754" y="1463040"/>
            <a:ext cx="4443846" cy="4856480"/>
          </a:xfrm>
        </p:spPr>
        <p:txBody>
          <a:bodyPr>
            <a:noAutofit/>
          </a:bodyPr>
          <a:lstStyle/>
          <a:p>
            <a:pPr marL="148590" indent="-148590" defTabSz="594360">
              <a:spcBef>
                <a:spcPts val="650"/>
              </a:spcBef>
            </a:pPr>
            <a:r>
              <a:rPr lang="en-US" sz="3300" kern="1200">
                <a:solidFill>
                  <a:schemeClr val="tx1"/>
                </a:solidFill>
                <a:latin typeface="+mn-lt"/>
                <a:ea typeface="+mn-ea"/>
                <a:cs typeface="+mn-cs"/>
              </a:rPr>
              <a:t>One thin small chain with one small religious medal or cross (less than 1”).</a:t>
            </a:r>
          </a:p>
          <a:p>
            <a:pPr marL="148590" indent="-148590" defTabSz="594360">
              <a:spcBef>
                <a:spcPts val="650"/>
              </a:spcBef>
            </a:pPr>
            <a:r>
              <a:rPr lang="en-US" sz="3300" kern="1200">
                <a:solidFill>
                  <a:schemeClr val="tx1"/>
                </a:solidFill>
                <a:latin typeface="+mn-lt"/>
                <a:ea typeface="+mn-ea"/>
                <a:cs typeface="+mn-cs"/>
              </a:rPr>
              <a:t> Earrings – girls only – One pair of small post earrings.</a:t>
            </a:r>
          </a:p>
          <a:p>
            <a:pPr marL="148590" indent="-148590" defTabSz="594360">
              <a:spcBef>
                <a:spcPts val="650"/>
              </a:spcBef>
            </a:pPr>
            <a:r>
              <a:rPr lang="en-US" sz="3300" kern="1200">
                <a:solidFill>
                  <a:schemeClr val="tx1"/>
                </a:solidFill>
                <a:latin typeface="+mn-lt"/>
                <a:ea typeface="+mn-ea"/>
                <a:cs typeface="+mn-cs"/>
              </a:rPr>
              <a:t>No rings or bracelets.</a:t>
            </a:r>
          </a:p>
          <a:p>
            <a:pPr marL="148590" indent="-148590" defTabSz="594360">
              <a:spcBef>
                <a:spcPts val="650"/>
              </a:spcBef>
            </a:pPr>
            <a:r>
              <a:rPr lang="en-US" sz="3300" kern="1200">
                <a:solidFill>
                  <a:schemeClr val="tx1"/>
                </a:solidFill>
                <a:latin typeface="+mn-lt"/>
                <a:ea typeface="+mn-ea"/>
                <a:cs typeface="+mn-cs"/>
              </a:rPr>
              <a:t>Small conservative watch which are not audible is allowed. NO SMARTWATCHES ALLOWED!</a:t>
            </a:r>
            <a:endParaRPr lang="en-US" sz="3300"/>
          </a:p>
        </p:txBody>
      </p:sp>
      <p:sp>
        <p:nvSpPr>
          <p:cNvPr id="4" name="Content Placeholder 3">
            <a:extLst>
              <a:ext uri="{FF2B5EF4-FFF2-40B4-BE49-F238E27FC236}">
                <a16:creationId xmlns:a16="http://schemas.microsoft.com/office/drawing/2014/main" id="{23FC0E6C-BE89-BD00-4BA7-B0BC42585EDF}"/>
              </a:ext>
            </a:extLst>
          </p:cNvPr>
          <p:cNvSpPr>
            <a:spLocks noGrp="1"/>
          </p:cNvSpPr>
          <p:nvPr>
            <p:ph sz="half" idx="2"/>
          </p:nvPr>
        </p:nvSpPr>
        <p:spPr>
          <a:xfrm>
            <a:off x="9276080" y="1554481"/>
            <a:ext cx="2272450" cy="3249516"/>
          </a:xfrm>
        </p:spPr>
        <p:txBody>
          <a:bodyPr>
            <a:normAutofit/>
          </a:bodyPr>
          <a:lstStyle/>
          <a:p>
            <a:pPr marL="148590" indent="-148590" defTabSz="594360">
              <a:spcBef>
                <a:spcPts val="650"/>
              </a:spcBef>
            </a:pPr>
            <a:r>
              <a:rPr lang="en-US" sz="3600" kern="1200">
                <a:solidFill>
                  <a:schemeClr val="tx1"/>
                </a:solidFill>
                <a:latin typeface="+mn-lt"/>
                <a:ea typeface="+mn-ea"/>
                <a:cs typeface="+mn-cs"/>
              </a:rPr>
              <a:t>Make-up, artificial nails, and nail polish are not permitted.</a:t>
            </a:r>
            <a:endParaRPr lang="en-US" sz="3600"/>
          </a:p>
        </p:txBody>
      </p:sp>
      <p:pic>
        <p:nvPicPr>
          <p:cNvPr id="11" name="Graphic 10" descr="Cosmetics outline">
            <a:extLst>
              <a:ext uri="{FF2B5EF4-FFF2-40B4-BE49-F238E27FC236}">
                <a16:creationId xmlns:a16="http://schemas.microsoft.com/office/drawing/2014/main" id="{97D04D31-5818-707A-D12F-52C39C190F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10283" y="3720805"/>
            <a:ext cx="1279962" cy="1279962"/>
          </a:xfrm>
          <a:prstGeom prst="rect">
            <a:avLst/>
          </a:prstGeom>
        </p:spPr>
      </p:pic>
      <p:pic>
        <p:nvPicPr>
          <p:cNvPr id="15" name="Graphic 14" descr="Ring outline">
            <a:extLst>
              <a:ext uri="{FF2B5EF4-FFF2-40B4-BE49-F238E27FC236}">
                <a16:creationId xmlns:a16="http://schemas.microsoft.com/office/drawing/2014/main" id="{68CD70EC-52AD-70C3-C2EB-2C357E68CE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8640" y="3244088"/>
            <a:ext cx="1229360" cy="1229360"/>
          </a:xfrm>
          <a:prstGeom prst="rect">
            <a:avLst/>
          </a:prstGeom>
        </p:spPr>
      </p:pic>
    </p:spTree>
    <p:extLst>
      <p:ext uri="{BB962C8B-B14F-4D97-AF65-F5344CB8AC3E}">
        <p14:creationId xmlns:p14="http://schemas.microsoft.com/office/powerpoint/2010/main" val="1154179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CD2E6170-CCDA-4A8E-93E5-71658BFB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FB405-06C7-6F34-1C21-249F81A19FA2}"/>
              </a:ext>
            </a:extLst>
          </p:cNvPr>
          <p:cNvSpPr>
            <a:spLocks noGrp="1"/>
          </p:cNvSpPr>
          <p:nvPr>
            <p:ph type="title"/>
          </p:nvPr>
        </p:nvSpPr>
        <p:spPr>
          <a:xfrm>
            <a:off x="841248" y="644652"/>
            <a:ext cx="4175758" cy="5568696"/>
          </a:xfrm>
        </p:spPr>
        <p:txBody>
          <a:bodyPr>
            <a:normAutofit/>
          </a:bodyPr>
          <a:lstStyle/>
          <a:p>
            <a:r>
              <a:rPr lang="en-US" sz="7200"/>
              <a:t>Other apparel expectations</a:t>
            </a:r>
          </a:p>
        </p:txBody>
      </p:sp>
      <p:sp>
        <p:nvSpPr>
          <p:cNvPr id="17" name="Freeform: Shape 9">
            <a:extLst>
              <a:ext uri="{FF2B5EF4-FFF2-40B4-BE49-F238E27FC236}">
                <a16:creationId xmlns:a16="http://schemas.microsoft.com/office/drawing/2014/main" id="{A80EBCDD-54A3-491E-9753-1240601E7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D2F08523-F0AF-FF38-7C2B-69434E5C41CB}"/>
              </a:ext>
            </a:extLst>
          </p:cNvPr>
          <p:cNvSpPr>
            <a:spLocks noGrp="1"/>
          </p:cNvSpPr>
          <p:nvPr>
            <p:ph idx="1"/>
          </p:nvPr>
        </p:nvSpPr>
        <p:spPr>
          <a:xfrm>
            <a:off x="6094476" y="772160"/>
            <a:ext cx="5823548" cy="5644387"/>
          </a:xfrm>
        </p:spPr>
        <p:txBody>
          <a:bodyPr anchor="ctr">
            <a:normAutofit/>
          </a:bodyPr>
          <a:lstStyle/>
          <a:p>
            <a:pPr>
              <a:lnSpc>
                <a:spcPct val="100000"/>
              </a:lnSpc>
            </a:pPr>
            <a:r>
              <a:rPr lang="en-US" sz="1800">
                <a:solidFill>
                  <a:srgbClr val="FFFFFF"/>
                </a:solidFill>
                <a:effectLst/>
                <a:latin typeface="Arial" panose="020B0604020202020204" pitchFamily="34" charset="0"/>
              </a:rPr>
              <a:t>Shoes must be solid black. They should be leather or canvas shoes with black soles that buckle, Velcro, or tie. No slip-on shoes, high tops, or heels </a:t>
            </a:r>
          </a:p>
          <a:p>
            <a:pPr>
              <a:lnSpc>
                <a:spcPct val="100000"/>
              </a:lnSpc>
            </a:pPr>
            <a:r>
              <a:rPr lang="en-US" sz="1800">
                <a:solidFill>
                  <a:srgbClr val="FFFFFF"/>
                </a:solidFill>
                <a:effectLst/>
                <a:latin typeface="Arial" panose="020B0604020202020204" pitchFamily="34" charset="0"/>
              </a:rPr>
              <a:t>Belt: black leather</a:t>
            </a:r>
          </a:p>
          <a:p>
            <a:pPr>
              <a:lnSpc>
                <a:spcPct val="100000"/>
              </a:lnSpc>
            </a:pPr>
            <a:r>
              <a:rPr lang="en-US" sz="1800">
                <a:solidFill>
                  <a:srgbClr val="FFFFFF"/>
                </a:solidFill>
                <a:effectLst/>
                <a:latin typeface="Arial" panose="020B0604020202020204" pitchFamily="34" charset="0"/>
              </a:rPr>
              <a:t>½ Zip performance material sweatshirt and/or royal blue fleece jacket with school logo.</a:t>
            </a:r>
          </a:p>
          <a:p>
            <a:pPr>
              <a:lnSpc>
                <a:spcPct val="100000"/>
              </a:lnSpc>
            </a:pPr>
            <a:r>
              <a:rPr lang="en-US" sz="1800">
                <a:solidFill>
                  <a:srgbClr val="FFFFFF"/>
                </a:solidFill>
                <a:effectLst/>
                <a:latin typeface="Arial" panose="020B0604020202020204" pitchFamily="34" charset="0"/>
              </a:rPr>
              <a:t> All shorts, slacks and skorts should be worn so that they fit at the waist, </a:t>
            </a:r>
            <a:r>
              <a:rPr lang="en-US" sz="1800" b="1">
                <a:solidFill>
                  <a:srgbClr val="FFFFFF"/>
                </a:solidFill>
                <a:effectLst/>
                <a:latin typeface="Arial" panose="020B0604020202020204" pitchFamily="34" charset="0"/>
              </a:rPr>
              <a:t>not rolled </a:t>
            </a:r>
            <a:r>
              <a:rPr lang="en-US" sz="1800">
                <a:solidFill>
                  <a:srgbClr val="FFFFFF"/>
                </a:solidFill>
                <a:effectLst/>
                <a:latin typeface="Arial" panose="020B0604020202020204" pitchFamily="34" charset="0"/>
              </a:rPr>
              <a:t>at the waist or hanging down around the hips.</a:t>
            </a:r>
          </a:p>
          <a:p>
            <a:pPr>
              <a:lnSpc>
                <a:spcPct val="100000"/>
              </a:lnSpc>
            </a:pPr>
            <a:r>
              <a:rPr lang="en-US" sz="1800">
                <a:solidFill>
                  <a:srgbClr val="FFFFFF"/>
                </a:solidFill>
                <a:effectLst/>
                <a:latin typeface="Arial" panose="020B0604020202020204" pitchFamily="34" charset="0"/>
              </a:rPr>
              <a:t>No altering of the uniform is allowed other than the adjustment of hem to the appropriate length. The embroidery of initials or names is considered altering the uniform and is not permitted. All name labels must be on the inside of apparel.</a:t>
            </a:r>
            <a:endParaRPr lang="en-US" sz="1800">
              <a:solidFill>
                <a:srgbClr val="FFFFFF"/>
              </a:solidFill>
            </a:endParaRPr>
          </a:p>
        </p:txBody>
      </p:sp>
    </p:spTree>
    <p:extLst>
      <p:ext uri="{BB962C8B-B14F-4D97-AF65-F5344CB8AC3E}">
        <p14:creationId xmlns:p14="http://schemas.microsoft.com/office/powerpoint/2010/main" val="1687633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1946-C7B9-21E9-7A73-202F758740E6}"/>
              </a:ext>
            </a:extLst>
          </p:cNvPr>
          <p:cNvSpPr>
            <a:spLocks noGrp="1"/>
          </p:cNvSpPr>
          <p:nvPr>
            <p:ph type="title"/>
          </p:nvPr>
        </p:nvSpPr>
        <p:spPr/>
        <p:txBody>
          <a:bodyPr/>
          <a:lstStyle/>
          <a:p>
            <a:r>
              <a:rPr lang="en-US"/>
              <a:t>Appearance &amp; grooming</a:t>
            </a:r>
          </a:p>
        </p:txBody>
      </p:sp>
      <p:sp>
        <p:nvSpPr>
          <p:cNvPr id="3" name="Text Placeholder 2">
            <a:extLst>
              <a:ext uri="{FF2B5EF4-FFF2-40B4-BE49-F238E27FC236}">
                <a16:creationId xmlns:a16="http://schemas.microsoft.com/office/drawing/2014/main" id="{B4CD23F2-16E4-1596-F5B6-04085ED6136D}"/>
              </a:ext>
            </a:extLst>
          </p:cNvPr>
          <p:cNvSpPr>
            <a:spLocks noGrp="1"/>
          </p:cNvSpPr>
          <p:nvPr>
            <p:ph type="body" idx="1"/>
          </p:nvPr>
        </p:nvSpPr>
        <p:spPr>
          <a:xfrm>
            <a:off x="839788" y="1690688"/>
            <a:ext cx="5157787" cy="823912"/>
          </a:xfrm>
        </p:spPr>
        <p:txBody>
          <a:bodyPr/>
          <a:lstStyle/>
          <a:p>
            <a:r>
              <a:rPr lang="en-US"/>
              <a:t>BOYS</a:t>
            </a:r>
          </a:p>
        </p:txBody>
      </p:sp>
      <p:sp>
        <p:nvSpPr>
          <p:cNvPr id="4" name="Content Placeholder 3">
            <a:extLst>
              <a:ext uri="{FF2B5EF4-FFF2-40B4-BE49-F238E27FC236}">
                <a16:creationId xmlns:a16="http://schemas.microsoft.com/office/drawing/2014/main" id="{A6A32D1A-CC15-A4B7-189E-70619DDF8543}"/>
              </a:ext>
            </a:extLst>
          </p:cNvPr>
          <p:cNvSpPr>
            <a:spLocks noGrp="1"/>
          </p:cNvSpPr>
          <p:nvPr>
            <p:ph sz="half" idx="2"/>
          </p:nvPr>
        </p:nvSpPr>
        <p:spPr>
          <a:xfrm>
            <a:off x="365760" y="2514600"/>
            <a:ext cx="5566729" cy="4150359"/>
          </a:xfrm>
        </p:spPr>
        <p:txBody>
          <a:bodyPr>
            <a:noAutofit/>
          </a:bodyPr>
          <a:lstStyle/>
          <a:p>
            <a:r>
              <a:rPr lang="en-US" sz="2600">
                <a:effectLst/>
              </a:rPr>
              <a:t> Hair, when fully extended, must be cut above the eyebrows, above the ears, and above the collar.</a:t>
            </a:r>
          </a:p>
          <a:p>
            <a:r>
              <a:rPr lang="en-US" sz="2600">
                <a:effectLst/>
              </a:rPr>
              <a:t>Hair should not be cut with less than #2 razor.</a:t>
            </a:r>
          </a:p>
          <a:p>
            <a:r>
              <a:rPr lang="en-US" sz="2600">
                <a:effectLst/>
              </a:rPr>
              <a:t>No lines cut into hair.</a:t>
            </a:r>
          </a:p>
          <a:p>
            <a:r>
              <a:rPr lang="en-US" sz="2600">
                <a:effectLst/>
              </a:rPr>
              <a:t>No dyed hair color or artificial highlights.</a:t>
            </a:r>
          </a:p>
          <a:p>
            <a:r>
              <a:rPr lang="en-US" sz="2600">
                <a:effectLst/>
              </a:rPr>
              <a:t>Fad hairstyles such as spiked hair, shaved areas or any such extreme styles are not permitted.</a:t>
            </a:r>
          </a:p>
          <a:p>
            <a:r>
              <a:rPr lang="en-US" sz="2600">
                <a:effectLst/>
              </a:rPr>
              <a:t>When applicable, boys should always be clean shaven.</a:t>
            </a:r>
            <a:endParaRPr lang="en-US" sz="2600"/>
          </a:p>
        </p:txBody>
      </p:sp>
      <p:sp>
        <p:nvSpPr>
          <p:cNvPr id="5" name="Text Placeholder 4">
            <a:extLst>
              <a:ext uri="{FF2B5EF4-FFF2-40B4-BE49-F238E27FC236}">
                <a16:creationId xmlns:a16="http://schemas.microsoft.com/office/drawing/2014/main" id="{35E35364-CB9A-B5FB-1BF9-68DB7A2D14AA}"/>
              </a:ext>
            </a:extLst>
          </p:cNvPr>
          <p:cNvSpPr>
            <a:spLocks noGrp="1"/>
          </p:cNvSpPr>
          <p:nvPr>
            <p:ph type="body" sz="quarter" idx="3"/>
          </p:nvPr>
        </p:nvSpPr>
        <p:spPr>
          <a:xfrm>
            <a:off x="6259512" y="1690688"/>
            <a:ext cx="5183188" cy="823912"/>
          </a:xfrm>
        </p:spPr>
        <p:txBody>
          <a:bodyPr/>
          <a:lstStyle/>
          <a:p>
            <a:r>
              <a:rPr lang="en-US"/>
              <a:t>GIRLS</a:t>
            </a:r>
          </a:p>
        </p:txBody>
      </p:sp>
      <p:sp>
        <p:nvSpPr>
          <p:cNvPr id="6" name="Content Placeholder 5">
            <a:extLst>
              <a:ext uri="{FF2B5EF4-FFF2-40B4-BE49-F238E27FC236}">
                <a16:creationId xmlns:a16="http://schemas.microsoft.com/office/drawing/2014/main" id="{36645A59-3694-805B-4DB8-40C23850CB5E}"/>
              </a:ext>
            </a:extLst>
          </p:cNvPr>
          <p:cNvSpPr>
            <a:spLocks noGrp="1"/>
          </p:cNvSpPr>
          <p:nvPr>
            <p:ph sz="quarter" idx="4"/>
          </p:nvPr>
        </p:nvSpPr>
        <p:spPr>
          <a:xfrm>
            <a:off x="6456364" y="2519680"/>
            <a:ext cx="5440996" cy="4150359"/>
          </a:xfrm>
        </p:spPr>
        <p:txBody>
          <a:bodyPr>
            <a:noAutofit/>
          </a:bodyPr>
          <a:lstStyle/>
          <a:p>
            <a:r>
              <a:rPr lang="en-US" sz="2800">
                <a:effectLst/>
              </a:rPr>
              <a:t>Hairstyles should be conservative and in good taste.</a:t>
            </a:r>
          </a:p>
          <a:p>
            <a:r>
              <a:rPr lang="en-US" sz="2800">
                <a:effectLst/>
              </a:rPr>
              <a:t>Unnatural hair color is not permitted.</a:t>
            </a:r>
          </a:p>
          <a:p>
            <a:r>
              <a:rPr lang="en-US" sz="2800">
                <a:effectLst/>
              </a:rPr>
              <a:t>No lines cut into hair.</a:t>
            </a:r>
          </a:p>
          <a:p>
            <a:r>
              <a:rPr lang="en-US" sz="2800">
                <a:effectLst/>
              </a:rPr>
              <a:t>Make up and nail polish are not permitted.</a:t>
            </a:r>
          </a:p>
          <a:p>
            <a:r>
              <a:rPr lang="en-US" sz="2800">
                <a:effectLst/>
              </a:rPr>
              <a:t>Fad hairstyles such as spiked hair, shaved areas or any such extreme styles are not permitted..</a:t>
            </a:r>
            <a:endParaRPr lang="en-US" sz="2800"/>
          </a:p>
        </p:txBody>
      </p:sp>
    </p:spTree>
    <p:extLst>
      <p:ext uri="{BB962C8B-B14F-4D97-AF65-F5344CB8AC3E}">
        <p14:creationId xmlns:p14="http://schemas.microsoft.com/office/powerpoint/2010/main" val="1546417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0438F2-FC23-B9BF-8796-2BE2D64A451F}"/>
              </a:ext>
            </a:extLst>
          </p:cNvPr>
          <p:cNvSpPr>
            <a:spLocks noGrp="1"/>
          </p:cNvSpPr>
          <p:nvPr>
            <p:ph type="title"/>
          </p:nvPr>
        </p:nvSpPr>
        <p:spPr>
          <a:xfrm>
            <a:off x="5297762" y="329184"/>
            <a:ext cx="6251110" cy="1783080"/>
          </a:xfrm>
        </p:spPr>
        <p:txBody>
          <a:bodyPr anchor="b">
            <a:normAutofit/>
          </a:bodyPr>
          <a:lstStyle/>
          <a:p>
            <a:pPr>
              <a:lnSpc>
                <a:spcPct val="90000"/>
              </a:lnSpc>
            </a:pPr>
            <a:r>
              <a:rPr lang="en-US" sz="6100" dirty="0"/>
              <a:t>6</a:t>
            </a:r>
            <a:r>
              <a:rPr lang="en-US" sz="6100" baseline="30000" dirty="0"/>
              <a:t>th</a:t>
            </a:r>
            <a:r>
              <a:rPr lang="en-US" sz="6100" dirty="0"/>
              <a:t> Grade Open House Agenda</a:t>
            </a:r>
          </a:p>
        </p:txBody>
      </p:sp>
      <p:sp>
        <p:nvSpPr>
          <p:cNvPr id="1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A8620"/>
          </a:solidFill>
          <a:ln w="38100" cap="rnd">
            <a:solidFill>
              <a:srgbClr val="CA862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77230B-D31E-B3CE-4979-F51BAF163A52}"/>
              </a:ext>
            </a:extLst>
          </p:cNvPr>
          <p:cNvSpPr>
            <a:spLocks noGrp="1"/>
          </p:cNvSpPr>
          <p:nvPr>
            <p:ph idx="1"/>
          </p:nvPr>
        </p:nvSpPr>
        <p:spPr>
          <a:xfrm>
            <a:off x="5297761" y="2706623"/>
            <a:ext cx="6514623" cy="3976809"/>
          </a:xfrm>
        </p:spPr>
        <p:txBody>
          <a:bodyPr numCol="2">
            <a:normAutofit/>
          </a:bodyPr>
          <a:lstStyle/>
          <a:p>
            <a:pPr lvl="0">
              <a:lnSpc>
                <a:spcPct val="100000"/>
              </a:lnSpc>
            </a:pPr>
            <a:r>
              <a:rPr lang="en-US" b="1" dirty="0"/>
              <a:t>Grade Level Expectations</a:t>
            </a:r>
          </a:p>
          <a:p>
            <a:pPr lvl="0">
              <a:lnSpc>
                <a:spcPct val="100000"/>
              </a:lnSpc>
            </a:pPr>
            <a:r>
              <a:rPr lang="en-US" b="1" dirty="0"/>
              <a:t>ATL’s</a:t>
            </a:r>
          </a:p>
          <a:p>
            <a:pPr lvl="0">
              <a:lnSpc>
                <a:spcPct val="100000"/>
              </a:lnSpc>
            </a:pPr>
            <a:r>
              <a:rPr lang="en-US" b="1" dirty="0"/>
              <a:t>Grading Policy</a:t>
            </a:r>
          </a:p>
          <a:p>
            <a:pPr lvl="0">
              <a:lnSpc>
                <a:spcPct val="100000"/>
              </a:lnSpc>
            </a:pPr>
            <a:r>
              <a:rPr lang="en-US" b="1" dirty="0"/>
              <a:t>Late and Missing Work</a:t>
            </a:r>
          </a:p>
          <a:p>
            <a:pPr lvl="0">
              <a:lnSpc>
                <a:spcPct val="100000"/>
              </a:lnSpc>
            </a:pPr>
            <a:r>
              <a:rPr lang="en-US" b="1" dirty="0"/>
              <a:t>Dress Code</a:t>
            </a:r>
          </a:p>
          <a:p>
            <a:pPr lvl="0">
              <a:lnSpc>
                <a:spcPct val="100000"/>
              </a:lnSpc>
            </a:pPr>
            <a:r>
              <a:rPr lang="en-US" b="1" dirty="0"/>
              <a:t>Conduct</a:t>
            </a:r>
          </a:p>
          <a:p>
            <a:pPr lvl="0">
              <a:lnSpc>
                <a:spcPct val="100000"/>
              </a:lnSpc>
            </a:pPr>
            <a:r>
              <a:rPr lang="en-US" b="1" dirty="0"/>
              <a:t>Field Trip Eligibility</a:t>
            </a:r>
          </a:p>
          <a:p>
            <a:pPr lvl="0">
              <a:lnSpc>
                <a:spcPct val="100000"/>
              </a:lnSpc>
            </a:pPr>
            <a:r>
              <a:rPr lang="en-US" b="1" dirty="0"/>
              <a:t>NJHS</a:t>
            </a:r>
          </a:p>
          <a:p>
            <a:pPr lvl="0">
              <a:lnSpc>
                <a:spcPct val="100000"/>
              </a:lnSpc>
            </a:pPr>
            <a:r>
              <a:rPr lang="en-US" b="1" dirty="0"/>
              <a:t>Educator Pages Review</a:t>
            </a:r>
          </a:p>
          <a:p>
            <a:pPr lvl="0">
              <a:lnSpc>
                <a:spcPct val="100000"/>
              </a:lnSpc>
            </a:pPr>
            <a:r>
              <a:rPr lang="en-US" b="1" dirty="0"/>
              <a:t>Introduction to OneNote</a:t>
            </a:r>
          </a:p>
          <a:p>
            <a:pPr marL="0" indent="0">
              <a:lnSpc>
                <a:spcPct val="100000"/>
              </a:lnSpc>
              <a:buNone/>
            </a:pPr>
            <a:endParaRPr lang="en-US" sz="1300" dirty="0"/>
          </a:p>
        </p:txBody>
      </p:sp>
      <p:pic>
        <p:nvPicPr>
          <p:cNvPr id="5" name="Picture 4" descr="Classroom desks and chairs">
            <a:extLst>
              <a:ext uri="{FF2B5EF4-FFF2-40B4-BE49-F238E27FC236}">
                <a16:creationId xmlns:a16="http://schemas.microsoft.com/office/drawing/2014/main" id="{05315419-9AB5-3361-6BCF-D9C5F45945A5}"/>
              </a:ext>
            </a:extLst>
          </p:cNvPr>
          <p:cNvPicPr>
            <a:picLocks noChangeAspect="1"/>
          </p:cNvPicPr>
          <p:nvPr/>
        </p:nvPicPr>
        <p:blipFill rotWithShape="1">
          <a:blip r:embed="rId2">
            <a:extLst>
              <a:ext uri="{28A0092B-C50C-407E-A947-70E740481C1C}">
                <a14:useLocalDpi xmlns:a14="http://schemas.microsoft.com/office/drawing/2010/main" val="0"/>
              </a:ext>
            </a:extLst>
          </a:blip>
          <a:srcRect l="26781" r="2788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578239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DB7086-2086-CE46-DE55-761103414A07}"/>
              </a:ext>
            </a:extLst>
          </p:cNvPr>
          <p:cNvSpPr>
            <a:spLocks noGrp="1"/>
          </p:cNvSpPr>
          <p:nvPr>
            <p:ph type="ctrTitle"/>
          </p:nvPr>
        </p:nvSpPr>
        <p:spPr>
          <a:xfrm>
            <a:off x="890338" y="640080"/>
            <a:ext cx="3734014" cy="3566160"/>
          </a:xfrm>
        </p:spPr>
        <p:txBody>
          <a:bodyPr anchor="b">
            <a:normAutofit/>
          </a:bodyPr>
          <a:lstStyle/>
          <a:p>
            <a:r>
              <a:rPr lang="en-US" sz="8000"/>
              <a:t>BEHAVIOR POLICY</a:t>
            </a:r>
          </a:p>
        </p:txBody>
      </p:sp>
      <p:sp>
        <p:nvSpPr>
          <p:cNvPr id="3" name="Subtitle 2">
            <a:extLst>
              <a:ext uri="{FF2B5EF4-FFF2-40B4-BE49-F238E27FC236}">
                <a16:creationId xmlns:a16="http://schemas.microsoft.com/office/drawing/2014/main" id="{6C8630E0-5158-F8BE-1335-D05B63AADC14}"/>
              </a:ext>
            </a:extLst>
          </p:cNvPr>
          <p:cNvSpPr>
            <a:spLocks noGrp="1"/>
          </p:cNvSpPr>
          <p:nvPr>
            <p:ph type="subTitle" idx="1"/>
          </p:nvPr>
        </p:nvSpPr>
        <p:spPr>
          <a:xfrm>
            <a:off x="890339" y="4636008"/>
            <a:ext cx="3734014" cy="1572768"/>
          </a:xfrm>
        </p:spPr>
        <p:txBody>
          <a:bodyPr>
            <a:normAutofit/>
          </a:bodyPr>
          <a:lstStyle/>
          <a:p>
            <a:r>
              <a:rPr lang="en-US"/>
              <a:t>OWNERSHIP &amp; ACCOUNTABILITY</a:t>
            </a:r>
          </a:p>
        </p:txBody>
      </p:sp>
      <p:sp>
        <p:nvSpPr>
          <p:cNvPr id="21"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6F759"/>
          </a:solidFill>
          <a:ln w="38100" cap="rnd">
            <a:solidFill>
              <a:srgbClr val="F6F75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a:extLst>
              <a:ext uri="{FF2B5EF4-FFF2-40B4-BE49-F238E27FC236}">
                <a16:creationId xmlns:a16="http://schemas.microsoft.com/office/drawing/2014/main" id="{94A20FBD-F361-40D7-B7AE-F53903979D12}"/>
              </a:ext>
            </a:extLst>
          </p:cNvPr>
          <p:cNvPicPr>
            <a:picLocks noChangeAspect="1"/>
          </p:cNvPicPr>
          <p:nvPr/>
        </p:nvPicPr>
        <p:blipFill rotWithShape="1">
          <a:blip r:embed="rId2"/>
          <a:srcRect l="6381" r="1939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75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1F8A-CB02-4E7C-737C-8C7BFC625626}"/>
              </a:ext>
            </a:extLst>
          </p:cNvPr>
          <p:cNvSpPr>
            <a:spLocks noGrp="1"/>
          </p:cNvSpPr>
          <p:nvPr>
            <p:ph type="title"/>
          </p:nvPr>
        </p:nvSpPr>
        <p:spPr/>
        <p:txBody>
          <a:bodyPr/>
          <a:lstStyle/>
          <a:p>
            <a:r>
              <a:rPr lang="en-US"/>
              <a:t>CONDUCT EXPECTATIONS</a:t>
            </a:r>
          </a:p>
        </p:txBody>
      </p:sp>
      <p:sp>
        <p:nvSpPr>
          <p:cNvPr id="3" name="Text Placeholder 2">
            <a:extLst>
              <a:ext uri="{FF2B5EF4-FFF2-40B4-BE49-F238E27FC236}">
                <a16:creationId xmlns:a16="http://schemas.microsoft.com/office/drawing/2014/main" id="{ED613C63-81CD-CAC2-9173-9901080FD2A2}"/>
              </a:ext>
            </a:extLst>
          </p:cNvPr>
          <p:cNvSpPr>
            <a:spLocks noGrp="1"/>
          </p:cNvSpPr>
          <p:nvPr>
            <p:ph type="body" idx="1"/>
          </p:nvPr>
        </p:nvSpPr>
        <p:spPr/>
        <p:txBody>
          <a:bodyPr/>
          <a:lstStyle/>
          <a:p>
            <a:r>
              <a:rPr lang="en-US"/>
              <a:t>1 DEMERIT</a:t>
            </a:r>
          </a:p>
        </p:txBody>
      </p:sp>
      <p:sp>
        <p:nvSpPr>
          <p:cNvPr id="5" name="Text Placeholder 4">
            <a:extLst>
              <a:ext uri="{FF2B5EF4-FFF2-40B4-BE49-F238E27FC236}">
                <a16:creationId xmlns:a16="http://schemas.microsoft.com/office/drawing/2014/main" id="{9909B2D9-76AD-5B9A-B7E0-C27E2BE06641}"/>
              </a:ext>
            </a:extLst>
          </p:cNvPr>
          <p:cNvSpPr>
            <a:spLocks noGrp="1"/>
          </p:cNvSpPr>
          <p:nvPr>
            <p:ph type="body" sz="quarter" idx="3"/>
          </p:nvPr>
        </p:nvSpPr>
        <p:spPr/>
        <p:txBody>
          <a:bodyPr/>
          <a:lstStyle/>
          <a:p>
            <a:r>
              <a:rPr lang="en-US"/>
              <a:t>3 DEMERITS</a:t>
            </a:r>
          </a:p>
        </p:txBody>
      </p:sp>
      <p:sp>
        <p:nvSpPr>
          <p:cNvPr id="7" name="Text Placeholder 6">
            <a:extLst>
              <a:ext uri="{FF2B5EF4-FFF2-40B4-BE49-F238E27FC236}">
                <a16:creationId xmlns:a16="http://schemas.microsoft.com/office/drawing/2014/main" id="{950C5F77-B44E-2B9E-4D4E-30627680B4DF}"/>
              </a:ext>
            </a:extLst>
          </p:cNvPr>
          <p:cNvSpPr>
            <a:spLocks noGrp="1"/>
          </p:cNvSpPr>
          <p:nvPr>
            <p:ph type="body" sz="quarter" idx="13"/>
          </p:nvPr>
        </p:nvSpPr>
        <p:spPr>
          <a:xfrm>
            <a:off x="7973299" y="2004291"/>
            <a:ext cx="3304928" cy="939064"/>
          </a:xfrm>
        </p:spPr>
        <p:txBody>
          <a:bodyPr/>
          <a:lstStyle/>
          <a:p>
            <a:r>
              <a:rPr lang="en-US"/>
              <a:t>6 DEMERITS</a:t>
            </a:r>
          </a:p>
          <a:p>
            <a:r>
              <a:rPr lang="en-US"/>
              <a:t>AUTOMATIC DETENTION</a:t>
            </a:r>
          </a:p>
        </p:txBody>
      </p:sp>
      <p:sp>
        <p:nvSpPr>
          <p:cNvPr id="11" name="Text Placeholder 22">
            <a:extLst>
              <a:ext uri="{FF2B5EF4-FFF2-40B4-BE49-F238E27FC236}">
                <a16:creationId xmlns:a16="http://schemas.microsoft.com/office/drawing/2014/main" id="{1C114723-7560-CC4A-48A1-111413910EF0}"/>
              </a:ext>
            </a:extLst>
          </p:cNvPr>
          <p:cNvSpPr>
            <a:spLocks noGrp="1"/>
          </p:cNvSpPr>
          <p:nvPr>
            <p:ph type="body" sz="half" idx="15"/>
          </p:nvPr>
        </p:nvSpPr>
        <p:spPr>
          <a:xfrm>
            <a:off x="914400" y="2943225"/>
            <a:ext cx="3298825" cy="3305175"/>
          </a:xfrm>
        </p:spPr>
        <p:txBody>
          <a:bodyPr>
            <a:normAutofit fontScale="92500" lnSpcReduction="20000"/>
          </a:bodyPr>
          <a:lstStyle/>
          <a:p>
            <a:pPr marL="285750" indent="-285750" algn="l">
              <a:buFont typeface="Arial" panose="020B0604020202020204" pitchFamily="34" charset="0"/>
              <a:buChar char="•"/>
            </a:pPr>
            <a:r>
              <a:rPr lang="en-US" sz="2600"/>
              <a:t>Lack of self-control</a:t>
            </a:r>
          </a:p>
          <a:p>
            <a:pPr marL="285750" indent="-285750" algn="l">
              <a:buFont typeface="Arial" panose="020B0604020202020204" pitchFamily="34" charset="0"/>
              <a:buChar char="•"/>
            </a:pPr>
            <a:r>
              <a:rPr lang="en-US" sz="2600"/>
              <a:t>Tardy to class</a:t>
            </a:r>
          </a:p>
          <a:p>
            <a:pPr marL="285750" indent="-285750" algn="l">
              <a:buFont typeface="Arial" panose="020B0604020202020204" pitchFamily="34" charset="0"/>
              <a:buChar char="•"/>
            </a:pPr>
            <a:r>
              <a:rPr lang="en-US" sz="2600"/>
              <a:t>Excessive talking classroom/hall</a:t>
            </a:r>
          </a:p>
          <a:p>
            <a:pPr marL="285750" indent="-285750" algn="l">
              <a:buFont typeface="Arial" panose="020B0604020202020204" pitchFamily="34" charset="0"/>
              <a:buChar char="•"/>
            </a:pPr>
            <a:r>
              <a:rPr lang="en-US" sz="2600"/>
              <a:t>Dress code violation</a:t>
            </a:r>
          </a:p>
          <a:p>
            <a:pPr marL="285750" indent="-285750" algn="l">
              <a:buFont typeface="Arial" panose="020B0604020202020204" pitchFamily="34" charset="0"/>
              <a:buChar char="•"/>
            </a:pPr>
            <a:r>
              <a:rPr lang="en-US" sz="2600"/>
              <a:t>Chewing gum/eating in class</a:t>
            </a:r>
          </a:p>
          <a:p>
            <a:pPr marL="285750" indent="-285750" algn="l">
              <a:buFont typeface="Arial" panose="020B0604020202020204" pitchFamily="34" charset="0"/>
              <a:buChar char="•"/>
            </a:pPr>
            <a:r>
              <a:rPr lang="en-US" sz="2600"/>
              <a:t>Not following directions</a:t>
            </a:r>
          </a:p>
          <a:p>
            <a:pPr marL="285750" indent="-285750" algn="l">
              <a:buFont typeface="Arial" panose="020B0604020202020204" pitchFamily="34" charset="0"/>
              <a:buChar char="•"/>
            </a:pPr>
            <a:r>
              <a:rPr lang="en-US" sz="2600"/>
              <a:t>Out of seat w/out permission</a:t>
            </a:r>
          </a:p>
          <a:p>
            <a:endParaRPr lang="en-US"/>
          </a:p>
        </p:txBody>
      </p:sp>
      <p:sp>
        <p:nvSpPr>
          <p:cNvPr id="12" name="Text Placeholder 23">
            <a:extLst>
              <a:ext uri="{FF2B5EF4-FFF2-40B4-BE49-F238E27FC236}">
                <a16:creationId xmlns:a16="http://schemas.microsoft.com/office/drawing/2014/main" id="{37B49838-F0F7-30FE-EDBF-DCD371C4E371}"/>
              </a:ext>
            </a:extLst>
          </p:cNvPr>
          <p:cNvSpPr>
            <a:spLocks noGrp="1"/>
          </p:cNvSpPr>
          <p:nvPr>
            <p:ph type="body" sz="half" idx="16"/>
          </p:nvPr>
        </p:nvSpPr>
        <p:spPr>
          <a:xfrm>
            <a:off x="4441825" y="2943225"/>
            <a:ext cx="3303588" cy="2847975"/>
          </a:xfrm>
        </p:spPr>
        <p:txBody>
          <a:bodyPr/>
          <a:lstStyle/>
          <a:p>
            <a:pPr marL="285750" indent="-285750" algn="l">
              <a:buFont typeface="Arial" panose="020B0604020202020204" pitchFamily="34" charset="0"/>
              <a:buChar char="•"/>
            </a:pPr>
            <a:r>
              <a:rPr lang="en-US" sz="2500"/>
              <a:t>Inappropriate use of technology</a:t>
            </a:r>
          </a:p>
          <a:p>
            <a:pPr marL="285750" indent="-285750" algn="l">
              <a:buFont typeface="Arial" panose="020B0604020202020204" pitchFamily="34" charset="0"/>
              <a:buChar char="•"/>
            </a:pPr>
            <a:r>
              <a:rPr lang="en-US" sz="2500"/>
              <a:t>Sent out of class for behavior</a:t>
            </a:r>
          </a:p>
          <a:p>
            <a:pPr marL="285750" indent="-285750" algn="l">
              <a:buFont typeface="Arial" panose="020B0604020202020204" pitchFamily="34" charset="0"/>
              <a:buChar char="•"/>
            </a:pPr>
            <a:r>
              <a:rPr lang="en-US" sz="2500"/>
              <a:t>Disrupting learning of others</a:t>
            </a:r>
          </a:p>
          <a:p>
            <a:endParaRPr lang="en-US"/>
          </a:p>
        </p:txBody>
      </p:sp>
      <p:sp>
        <p:nvSpPr>
          <p:cNvPr id="13" name="Text Placeholder 24">
            <a:extLst>
              <a:ext uri="{FF2B5EF4-FFF2-40B4-BE49-F238E27FC236}">
                <a16:creationId xmlns:a16="http://schemas.microsoft.com/office/drawing/2014/main" id="{9E55C045-5E60-8CAF-DAA8-DA50EE35CB9E}"/>
              </a:ext>
            </a:extLst>
          </p:cNvPr>
          <p:cNvSpPr>
            <a:spLocks noGrp="1"/>
          </p:cNvSpPr>
          <p:nvPr>
            <p:ph type="body" sz="half" idx="17"/>
          </p:nvPr>
        </p:nvSpPr>
        <p:spPr>
          <a:xfrm>
            <a:off x="7974013" y="2943225"/>
            <a:ext cx="3303587" cy="2847975"/>
          </a:xfrm>
        </p:spPr>
        <p:txBody>
          <a:bodyPr>
            <a:normAutofit lnSpcReduction="10000"/>
          </a:bodyPr>
          <a:lstStyle/>
          <a:p>
            <a:pPr marL="285750" indent="-285750" algn="l">
              <a:buFont typeface="Arial" panose="020B0604020202020204" pitchFamily="34" charset="0"/>
              <a:buChar char="•"/>
            </a:pPr>
            <a:r>
              <a:rPr lang="en-US" sz="2500"/>
              <a:t>Disrespect to property/person</a:t>
            </a:r>
          </a:p>
          <a:p>
            <a:pPr marL="285750" indent="-285750" algn="l">
              <a:buFont typeface="Arial" panose="020B0604020202020204" pitchFamily="34" charset="0"/>
              <a:buChar char="•"/>
            </a:pPr>
            <a:r>
              <a:rPr lang="en-US" sz="2500"/>
              <a:t>Dishonesty/cheating/copying assignments</a:t>
            </a:r>
          </a:p>
          <a:p>
            <a:pPr marL="285750" indent="-285750" algn="l">
              <a:buFont typeface="Arial" panose="020B0604020202020204" pitchFamily="34" charset="0"/>
              <a:buChar char="•"/>
            </a:pPr>
            <a:r>
              <a:rPr lang="en-US" sz="2500"/>
              <a:t>Conduct that is un-Christian or contrary to the character of a Catholic School</a:t>
            </a:r>
          </a:p>
          <a:p>
            <a:pPr algn="l"/>
            <a:endParaRPr lang="en-US"/>
          </a:p>
        </p:txBody>
      </p:sp>
    </p:spTree>
    <p:extLst>
      <p:ext uri="{BB962C8B-B14F-4D97-AF65-F5344CB8AC3E}">
        <p14:creationId xmlns:p14="http://schemas.microsoft.com/office/powerpoint/2010/main" val="72419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E921BFFB-D3FA-4EE2-9E87-F2E4CEDA9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F80AEB-67E2-48CB-B8AF-AD0F7787A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76AB6-AFE9-4F8A-3AB3-4EDEE8E74D29}"/>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7200"/>
              <a:t>Conduct expectations</a:t>
            </a:r>
          </a:p>
        </p:txBody>
      </p:sp>
      <p:sp>
        <p:nvSpPr>
          <p:cNvPr id="1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369F90F-756D-5233-DCAA-79441C2DC23B}"/>
              </a:ext>
            </a:extLst>
          </p:cNvPr>
          <p:cNvSpPr txBox="1">
            <a:spLocks noGrp="1"/>
          </p:cNvSpPr>
          <p:nvPr>
            <p:ph sz="half" idx="1"/>
          </p:nvPr>
        </p:nvSpPr>
        <p:spPr>
          <a:xfrm>
            <a:off x="640080" y="2706624"/>
            <a:ext cx="6894576" cy="3483864"/>
          </a:xfrm>
          <a:prstGeom prst="rect">
            <a:avLst/>
          </a:prstGeom>
        </p:spPr>
        <p:txBody>
          <a:bodyPr vert="horz" lIns="91440" tIns="45720" rIns="91440" bIns="45720" rtlCol="0">
            <a:normAutofit/>
          </a:bodyPr>
          <a:lstStyle/>
          <a:p>
            <a:r>
              <a:rPr lang="en-US"/>
              <a:t>Violation= 1 Demerit</a:t>
            </a:r>
          </a:p>
          <a:p>
            <a:r>
              <a:rPr lang="en-US"/>
              <a:t>6 Demerits= 1 Detention</a:t>
            </a:r>
          </a:p>
          <a:p>
            <a:r>
              <a:rPr lang="en-US"/>
              <a:t>1 In School Suspension = 10 Demerits</a:t>
            </a:r>
          </a:p>
          <a:p>
            <a:r>
              <a:rPr lang="en-US"/>
              <a:t>1 Out of School Suspension = 15 Demerits</a:t>
            </a:r>
          </a:p>
        </p:txBody>
      </p:sp>
      <p:pic>
        <p:nvPicPr>
          <p:cNvPr id="6" name="Content Placeholder 5">
            <a:extLst>
              <a:ext uri="{FF2B5EF4-FFF2-40B4-BE49-F238E27FC236}">
                <a16:creationId xmlns:a16="http://schemas.microsoft.com/office/drawing/2014/main" id="{839926DC-A9E6-0B91-5EA6-3F9DE4F801F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212" r="19293"/>
          <a:stretch/>
        </p:blipFill>
        <p:spPr>
          <a:xfrm>
            <a:off x="7444509" y="10"/>
            <a:ext cx="4747491" cy="6857990"/>
          </a:xfrm>
          <a:custGeom>
            <a:avLst/>
            <a:gdLst/>
            <a:ahLst/>
            <a:cxnLst/>
            <a:rect l="l" t="t" r="r" b="b"/>
            <a:pathLst>
              <a:path w="4052548" h="6858000">
                <a:moveTo>
                  <a:pt x="25721" y="0"/>
                </a:moveTo>
                <a:lnTo>
                  <a:pt x="4052548" y="0"/>
                </a:lnTo>
                <a:lnTo>
                  <a:pt x="4052548" y="6858000"/>
                </a:lnTo>
                <a:lnTo>
                  <a:pt x="28716" y="6858000"/>
                </a:lnTo>
                <a:lnTo>
                  <a:pt x="28782" y="6856911"/>
                </a:lnTo>
                <a:cubicBezTo>
                  <a:pt x="31911" y="6736505"/>
                  <a:pt x="35027" y="6616061"/>
                  <a:pt x="38157" y="6495580"/>
                </a:cubicBezTo>
                <a:cubicBezTo>
                  <a:pt x="38284" y="6490503"/>
                  <a:pt x="39171" y="6485553"/>
                  <a:pt x="39171" y="6480476"/>
                </a:cubicBezTo>
                <a:cubicBezTo>
                  <a:pt x="48166" y="6366632"/>
                  <a:pt x="53107" y="6252788"/>
                  <a:pt x="18899" y="6141609"/>
                </a:cubicBezTo>
                <a:cubicBezTo>
                  <a:pt x="15871" y="6131163"/>
                  <a:pt x="14262" y="6120363"/>
                  <a:pt x="14084" y="6109499"/>
                </a:cubicBezTo>
                <a:cubicBezTo>
                  <a:pt x="12413" y="6012573"/>
                  <a:pt x="16644" y="5915646"/>
                  <a:pt x="26754" y="5819240"/>
                </a:cubicBezTo>
                <a:cubicBezTo>
                  <a:pt x="31949" y="5760097"/>
                  <a:pt x="26754" y="5700065"/>
                  <a:pt x="43478" y="5641557"/>
                </a:cubicBezTo>
                <a:cubicBezTo>
                  <a:pt x="50864" y="5612480"/>
                  <a:pt x="55109" y="5582693"/>
                  <a:pt x="56147" y="5552715"/>
                </a:cubicBezTo>
                <a:cubicBezTo>
                  <a:pt x="59948" y="5480119"/>
                  <a:pt x="38537" y="5411838"/>
                  <a:pt x="18139" y="5343303"/>
                </a:cubicBezTo>
                <a:cubicBezTo>
                  <a:pt x="7370" y="5307004"/>
                  <a:pt x="-5426" y="5269945"/>
                  <a:pt x="2429" y="5231870"/>
                </a:cubicBezTo>
                <a:cubicBezTo>
                  <a:pt x="16707" y="5173310"/>
                  <a:pt x="24854" y="5113418"/>
                  <a:pt x="26754" y="5053171"/>
                </a:cubicBezTo>
                <a:cubicBezTo>
                  <a:pt x="26754" y="5010527"/>
                  <a:pt x="16365" y="4968771"/>
                  <a:pt x="20039" y="4926254"/>
                </a:cubicBezTo>
                <a:cubicBezTo>
                  <a:pt x="28211" y="4843771"/>
                  <a:pt x="30238" y="4760793"/>
                  <a:pt x="26121" y="4678005"/>
                </a:cubicBezTo>
                <a:cubicBezTo>
                  <a:pt x="26095" y="4644905"/>
                  <a:pt x="29846" y="4611907"/>
                  <a:pt x="37270" y="4579644"/>
                </a:cubicBezTo>
                <a:cubicBezTo>
                  <a:pt x="46506" y="4522710"/>
                  <a:pt x="48419" y="4464836"/>
                  <a:pt x="42971" y="4407419"/>
                </a:cubicBezTo>
                <a:cubicBezTo>
                  <a:pt x="37016" y="4340914"/>
                  <a:pt x="19279" y="4275425"/>
                  <a:pt x="14845" y="4208921"/>
                </a:cubicBezTo>
                <a:cubicBezTo>
                  <a:pt x="7876" y="4098757"/>
                  <a:pt x="17759" y="3988593"/>
                  <a:pt x="27514" y="3878937"/>
                </a:cubicBezTo>
                <a:cubicBezTo>
                  <a:pt x="35116" y="3808600"/>
                  <a:pt x="37143" y="3737768"/>
                  <a:pt x="33596" y="3667113"/>
                </a:cubicBezTo>
                <a:cubicBezTo>
                  <a:pt x="29161" y="3611016"/>
                  <a:pt x="22193" y="3554919"/>
                  <a:pt x="20926" y="3498822"/>
                </a:cubicBezTo>
                <a:cubicBezTo>
                  <a:pt x="18646" y="3398557"/>
                  <a:pt x="19532" y="3298293"/>
                  <a:pt x="25360" y="3198029"/>
                </a:cubicBezTo>
                <a:cubicBezTo>
                  <a:pt x="28274" y="3147770"/>
                  <a:pt x="32962" y="3098019"/>
                  <a:pt x="34989" y="3047379"/>
                </a:cubicBezTo>
                <a:cubicBezTo>
                  <a:pt x="37016" y="2996739"/>
                  <a:pt x="41071" y="2945592"/>
                  <a:pt x="29542" y="2895967"/>
                </a:cubicBezTo>
                <a:cubicBezTo>
                  <a:pt x="10030" y="2811568"/>
                  <a:pt x="24347" y="2727549"/>
                  <a:pt x="28528" y="2643403"/>
                </a:cubicBezTo>
                <a:cubicBezTo>
                  <a:pt x="31062" y="2591113"/>
                  <a:pt x="46266" y="2537554"/>
                  <a:pt x="32836" y="2486788"/>
                </a:cubicBezTo>
                <a:cubicBezTo>
                  <a:pt x="11677" y="2407211"/>
                  <a:pt x="25487" y="2329284"/>
                  <a:pt x="32836" y="2250976"/>
                </a:cubicBezTo>
                <a:cubicBezTo>
                  <a:pt x="41311" y="2176870"/>
                  <a:pt x="39816" y="2101951"/>
                  <a:pt x="28401" y="2028238"/>
                </a:cubicBezTo>
                <a:cubicBezTo>
                  <a:pt x="14084" y="1955108"/>
                  <a:pt x="14084" y="1879897"/>
                  <a:pt x="28401" y="1806768"/>
                </a:cubicBezTo>
                <a:cubicBezTo>
                  <a:pt x="40260" y="1746406"/>
                  <a:pt x="41628" y="1684458"/>
                  <a:pt x="32455" y="1623627"/>
                </a:cubicBezTo>
                <a:cubicBezTo>
                  <a:pt x="26247" y="1580095"/>
                  <a:pt x="15098" y="1536816"/>
                  <a:pt x="13578" y="1493284"/>
                </a:cubicBezTo>
                <a:cubicBezTo>
                  <a:pt x="10436" y="1402246"/>
                  <a:pt x="12298" y="1311107"/>
                  <a:pt x="19153" y="1220286"/>
                </a:cubicBezTo>
                <a:cubicBezTo>
                  <a:pt x="27134" y="1116849"/>
                  <a:pt x="42464" y="1013792"/>
                  <a:pt x="31822" y="909594"/>
                </a:cubicBezTo>
                <a:cubicBezTo>
                  <a:pt x="28148" y="873803"/>
                  <a:pt x="20673" y="838139"/>
                  <a:pt x="19913" y="802222"/>
                </a:cubicBezTo>
                <a:cubicBezTo>
                  <a:pt x="18266" y="734956"/>
                  <a:pt x="17505" y="668579"/>
                  <a:pt x="21306" y="599155"/>
                </a:cubicBezTo>
                <a:cubicBezTo>
                  <a:pt x="25107" y="529732"/>
                  <a:pt x="39550" y="459293"/>
                  <a:pt x="29795" y="391139"/>
                </a:cubicBezTo>
                <a:cubicBezTo>
                  <a:pt x="20039" y="322984"/>
                  <a:pt x="26374" y="255972"/>
                  <a:pt x="32709" y="189087"/>
                </a:cubicBezTo>
                <a:cubicBezTo>
                  <a:pt x="38790" y="125502"/>
                  <a:pt x="40944" y="63313"/>
                  <a:pt x="26121" y="743"/>
                </a:cubicBezTo>
                <a:close/>
              </a:path>
            </a:pathLst>
          </a:custGeom>
        </p:spPr>
      </p:pic>
    </p:spTree>
    <p:extLst>
      <p:ext uri="{BB962C8B-B14F-4D97-AF65-F5344CB8AC3E}">
        <p14:creationId xmlns:p14="http://schemas.microsoft.com/office/powerpoint/2010/main" val="11575086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 name="Rectangle 9">
            <a:extLst>
              <a:ext uri="{FF2B5EF4-FFF2-40B4-BE49-F238E27FC236}">
                <a16:creationId xmlns:a16="http://schemas.microsoft.com/office/drawing/2014/main" id="{CD2E6170-CCDA-4A8E-93E5-71658BFB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B25F5-42BC-ED59-0F1A-762824254AB6}"/>
              </a:ext>
            </a:extLst>
          </p:cNvPr>
          <p:cNvSpPr>
            <a:spLocks noGrp="1"/>
          </p:cNvSpPr>
          <p:nvPr>
            <p:ph type="title"/>
          </p:nvPr>
        </p:nvSpPr>
        <p:spPr>
          <a:xfrm>
            <a:off x="841248" y="644652"/>
            <a:ext cx="4175758" cy="5568696"/>
          </a:xfrm>
        </p:spPr>
        <p:txBody>
          <a:bodyPr vert="horz" lIns="91440" tIns="45720" rIns="91440" bIns="45720" rtlCol="0" anchor="ctr">
            <a:normAutofit/>
          </a:bodyPr>
          <a:lstStyle/>
          <a:p>
            <a:r>
              <a:rPr lang="en-US" sz="7200"/>
              <a:t>Field trip eligibility &amp; incentives</a:t>
            </a:r>
          </a:p>
        </p:txBody>
      </p:sp>
      <p:sp>
        <p:nvSpPr>
          <p:cNvPr id="12" name="Freeform: Shape 11">
            <a:extLst>
              <a:ext uri="{FF2B5EF4-FFF2-40B4-BE49-F238E27FC236}">
                <a16:creationId xmlns:a16="http://schemas.microsoft.com/office/drawing/2014/main" id="{A80EBCDD-54A3-491E-9753-1240601E7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6745B4C9-E1B4-F303-D174-B392E827D59C}"/>
              </a:ext>
            </a:extLst>
          </p:cNvPr>
          <p:cNvSpPr>
            <a:spLocks noGrp="1"/>
          </p:cNvSpPr>
          <p:nvPr>
            <p:ph sz="half" idx="1"/>
          </p:nvPr>
        </p:nvSpPr>
        <p:spPr>
          <a:xfrm>
            <a:off x="6365404" y="644652"/>
            <a:ext cx="4985348" cy="5568695"/>
          </a:xfrm>
        </p:spPr>
        <p:txBody>
          <a:bodyPr vert="horz" lIns="91440" tIns="45720" rIns="91440" bIns="45720" rtlCol="0" anchor="ctr">
            <a:normAutofit/>
          </a:bodyPr>
          <a:lstStyle/>
          <a:p>
            <a:r>
              <a:rPr lang="en-US">
                <a:solidFill>
                  <a:srgbClr val="FFFFFF"/>
                </a:solidFill>
              </a:rPr>
              <a:t>Students who earn a 3 or above in conduct (0 to 7 demerits) are eligible to attend field trips scheduled in the current trimester.</a:t>
            </a:r>
          </a:p>
        </p:txBody>
      </p:sp>
    </p:spTree>
    <p:extLst>
      <p:ext uri="{BB962C8B-B14F-4D97-AF65-F5344CB8AC3E}">
        <p14:creationId xmlns:p14="http://schemas.microsoft.com/office/powerpoint/2010/main" val="1969859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F898BD-74F9-6190-E9A3-B7806B39B668}"/>
              </a:ext>
            </a:extLst>
          </p:cNvPr>
          <p:cNvSpPr>
            <a:spLocks noGrp="1"/>
          </p:cNvSpPr>
          <p:nvPr>
            <p:ph type="title"/>
          </p:nvPr>
        </p:nvSpPr>
        <p:spPr>
          <a:xfrm>
            <a:off x="576072" y="238539"/>
            <a:ext cx="11018520" cy="1434415"/>
          </a:xfrm>
        </p:spPr>
        <p:txBody>
          <a:bodyPr anchor="b">
            <a:normAutofit/>
          </a:bodyPr>
          <a:lstStyle/>
          <a:p>
            <a:r>
              <a:rPr lang="en-US" sz="7200"/>
              <a:t>NJHS</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617FB3"/>
          </a:solidFill>
          <a:ln w="38100" cap="rnd">
            <a:solidFill>
              <a:srgbClr val="617FB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3AEEFA-9C2E-73DF-EA7F-6BAE4DD8708E}"/>
              </a:ext>
            </a:extLst>
          </p:cNvPr>
          <p:cNvSpPr>
            <a:spLocks noGrp="1"/>
          </p:cNvSpPr>
          <p:nvPr>
            <p:ph idx="1"/>
          </p:nvPr>
        </p:nvSpPr>
        <p:spPr>
          <a:xfrm>
            <a:off x="572493" y="2071315"/>
            <a:ext cx="6713552" cy="4686931"/>
          </a:xfrm>
        </p:spPr>
        <p:txBody>
          <a:bodyPr anchor="t">
            <a:normAutofit/>
          </a:bodyPr>
          <a:lstStyle/>
          <a:p>
            <a:pPr marL="0" indent="0">
              <a:lnSpc>
                <a:spcPct val="100000"/>
              </a:lnSpc>
              <a:buNone/>
            </a:pPr>
            <a:r>
              <a:rPr lang="en-US" sz="2000" b="1" dirty="0">
                <a:cs typeface="Arial" panose="020B0604020202020204" pitchFamily="34" charset="0"/>
              </a:rPr>
              <a:t>Eligibility Requirements</a:t>
            </a:r>
          </a:p>
          <a:p>
            <a:pPr lvl="0">
              <a:lnSpc>
                <a:spcPct val="100000"/>
              </a:lnSpc>
            </a:pPr>
            <a:r>
              <a:rPr lang="en-US" sz="2000" b="1" dirty="0">
                <a:cs typeface="Arial" panose="020B0604020202020204" pitchFamily="34" charset="0"/>
              </a:rPr>
              <a:t>Be enrolled in 7</a:t>
            </a:r>
            <a:r>
              <a:rPr lang="en-US" sz="2000" b="1" baseline="30000" dirty="0">
                <a:cs typeface="Arial" panose="020B0604020202020204" pitchFamily="34" charset="0"/>
              </a:rPr>
              <a:t>th</a:t>
            </a:r>
            <a:r>
              <a:rPr lang="en-US" sz="2000" b="1" dirty="0">
                <a:cs typeface="Arial" panose="020B0604020202020204" pitchFamily="34" charset="0"/>
              </a:rPr>
              <a:t> or 8</a:t>
            </a:r>
            <a:r>
              <a:rPr lang="en-US" sz="2000" b="1" baseline="30000" dirty="0">
                <a:cs typeface="Arial" panose="020B0604020202020204" pitchFamily="34" charset="0"/>
              </a:rPr>
              <a:t>th</a:t>
            </a:r>
            <a:r>
              <a:rPr lang="en-US" sz="2000" b="1" dirty="0">
                <a:cs typeface="Arial" panose="020B0604020202020204" pitchFamily="34" charset="0"/>
              </a:rPr>
              <a:t> grade.</a:t>
            </a:r>
          </a:p>
          <a:p>
            <a:pPr lvl="0">
              <a:lnSpc>
                <a:spcPct val="100000"/>
              </a:lnSpc>
            </a:pPr>
            <a:r>
              <a:rPr lang="en-US" sz="2000" b="1" dirty="0">
                <a:cs typeface="Arial" panose="020B0604020202020204" pitchFamily="34" charset="0"/>
              </a:rPr>
              <a:t>Minimum of all A’s and one B during the first two trimesters of current school year. </a:t>
            </a:r>
          </a:p>
          <a:p>
            <a:pPr lvl="0">
              <a:lnSpc>
                <a:spcPct val="100000"/>
              </a:lnSpc>
            </a:pPr>
            <a:r>
              <a:rPr lang="en-US" sz="2000" b="1" dirty="0">
                <a:cs typeface="Arial" panose="020B0604020202020204" pitchFamily="34" charset="0"/>
              </a:rPr>
              <a:t>Minimum of all 3’s in Conduct and Approaches to Learning during the first two trimesters of current school year. </a:t>
            </a:r>
          </a:p>
          <a:p>
            <a:pPr marL="0" indent="0">
              <a:lnSpc>
                <a:spcPct val="100000"/>
              </a:lnSpc>
              <a:buNone/>
            </a:pPr>
            <a:r>
              <a:rPr lang="en-US" sz="2000" b="1" dirty="0">
                <a:cs typeface="Arial" panose="020B0604020202020204" pitchFamily="34" charset="0"/>
              </a:rPr>
              <a:t>Application Process</a:t>
            </a:r>
          </a:p>
          <a:p>
            <a:pPr lvl="0">
              <a:lnSpc>
                <a:spcPct val="100000"/>
              </a:lnSpc>
            </a:pPr>
            <a:r>
              <a:rPr lang="en-US" sz="2000" b="1" dirty="0">
                <a:cs typeface="Arial" panose="020B0604020202020204" pitchFamily="34" charset="0"/>
              </a:rPr>
              <a:t>Each candidate will write an essay explaining how he/she demonstrates the qualities of service, leadership, citizenship, and character in addition to completing an application form.</a:t>
            </a:r>
          </a:p>
          <a:p>
            <a:pPr lvl="0">
              <a:lnSpc>
                <a:spcPct val="100000"/>
              </a:lnSpc>
            </a:pPr>
            <a:r>
              <a:rPr lang="en-US" sz="2000" b="1" dirty="0">
                <a:cs typeface="Arial" panose="020B0604020202020204" pitchFamily="34" charset="0"/>
              </a:rPr>
              <a:t>The faculty advisory committee will utilize the following rubric to evaluate each candidate based on academic records, information provided in the essay and completed application form, as well as their knowledge of the student. The advisory committee will then vote on each candidate. Candidate’s receiving 70 % of the votes will be inducted. </a:t>
            </a:r>
          </a:p>
          <a:p>
            <a:pPr>
              <a:lnSpc>
                <a:spcPct val="100000"/>
              </a:lnSpc>
            </a:pPr>
            <a:endParaRPr lang="en-US" sz="1800" dirty="0"/>
          </a:p>
        </p:txBody>
      </p:sp>
      <p:pic>
        <p:nvPicPr>
          <p:cNvPr id="5" name="Picture 4" descr="Blue ribbon rosette on dark gray graduated background">
            <a:extLst>
              <a:ext uri="{FF2B5EF4-FFF2-40B4-BE49-F238E27FC236}">
                <a16:creationId xmlns:a16="http://schemas.microsoft.com/office/drawing/2014/main" id="{C81A3E24-49EC-F251-5052-D04990CB2063}"/>
              </a:ext>
            </a:extLst>
          </p:cNvPr>
          <p:cNvPicPr>
            <a:picLocks noChangeAspect="1"/>
          </p:cNvPicPr>
          <p:nvPr/>
        </p:nvPicPr>
        <p:blipFill rotWithShape="1">
          <a:blip r:embed="rId2">
            <a:extLst>
              <a:ext uri="{28A0092B-C50C-407E-A947-70E740481C1C}">
                <a14:useLocalDpi xmlns:a14="http://schemas.microsoft.com/office/drawing/2010/main" val="0"/>
              </a:ext>
            </a:extLst>
          </a:blip>
          <a:srcRect l="34082" r="1458" b="-3"/>
          <a:stretch/>
        </p:blipFill>
        <p:spPr>
          <a:xfrm>
            <a:off x="7675658" y="2093976"/>
            <a:ext cx="3941064" cy="4096512"/>
          </a:xfrm>
          <a:prstGeom prst="rect">
            <a:avLst/>
          </a:prstGeom>
        </p:spPr>
      </p:pic>
    </p:spTree>
    <p:extLst>
      <p:ext uri="{BB962C8B-B14F-4D97-AF65-F5344CB8AC3E}">
        <p14:creationId xmlns:p14="http://schemas.microsoft.com/office/powerpoint/2010/main" val="413795448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4FCEC-3E20-78C6-2B4D-45E0D9D452AC}"/>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a:t>Educator Pages</a:t>
            </a:r>
          </a:p>
        </p:txBody>
      </p:sp>
      <p:sp>
        <p:nvSpPr>
          <p:cNvPr id="14"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0278FE"/>
          </a:solidFill>
          <a:ln w="38100" cap="rnd">
            <a:solidFill>
              <a:srgbClr val="0278F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F9C8EB8-B547-05E9-7A27-8E7B6904EF52}"/>
              </a:ext>
            </a:extLst>
          </p:cNvPr>
          <p:cNvSpPr>
            <a:spLocks noGrp="1"/>
          </p:cNvSpPr>
          <p:nvPr>
            <p:ph sz="half" idx="2"/>
          </p:nvPr>
        </p:nvSpPr>
        <p:spPr>
          <a:xfrm>
            <a:off x="4654294" y="4777739"/>
            <a:ext cx="6897626" cy="1399223"/>
          </a:xfrm>
        </p:spPr>
        <p:txBody>
          <a:bodyPr vert="horz" lIns="91440" tIns="45720" rIns="91440" bIns="45720" rtlCol="0" anchor="ctr">
            <a:normAutofit/>
          </a:bodyPr>
          <a:lstStyle/>
          <a:p>
            <a:r>
              <a:rPr lang="en-US" sz="2400" b="1" dirty="0"/>
              <a:t>Access Educator Pages through School Website mtctampa.org</a:t>
            </a:r>
          </a:p>
          <a:p>
            <a:r>
              <a:rPr lang="en-US" sz="2400" b="1" dirty="0"/>
              <a:t>Select Parents Tab Then Continue to Educator Pages: Sixth</a:t>
            </a:r>
          </a:p>
        </p:txBody>
      </p:sp>
      <p:sp>
        <p:nvSpPr>
          <p:cNvPr id="7" name="Content Placeholder 6">
            <a:extLst>
              <a:ext uri="{FF2B5EF4-FFF2-40B4-BE49-F238E27FC236}">
                <a16:creationId xmlns:a16="http://schemas.microsoft.com/office/drawing/2014/main" id="{30FF1AA3-FBE6-FC1C-538C-1DC64419AE28}"/>
              </a:ext>
            </a:extLst>
          </p:cNvPr>
          <p:cNvSpPr>
            <a:spLocks noGrp="1"/>
          </p:cNvSpPr>
          <p:nvPr>
            <p:ph sz="half" idx="1"/>
          </p:nvPr>
        </p:nvSpPr>
        <p:spPr/>
        <p:txBody>
          <a:bodyPr/>
          <a:lstStyle/>
          <a:p>
            <a:endParaRPr lang="en-US" dirty="0"/>
          </a:p>
        </p:txBody>
      </p:sp>
      <p:pic>
        <p:nvPicPr>
          <p:cNvPr id="8" name="Picture 7" descr="A group of children posing for a photo&#10;&#10;Description automatically generated">
            <a:extLst>
              <a:ext uri="{FF2B5EF4-FFF2-40B4-BE49-F238E27FC236}">
                <a16:creationId xmlns:a16="http://schemas.microsoft.com/office/drawing/2014/main" id="{B2797F27-D84B-D67B-C4CD-2BA812BE3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243377"/>
            <a:ext cx="9041787" cy="4290985"/>
          </a:xfrm>
          <a:prstGeom prst="rect">
            <a:avLst/>
          </a:prstGeom>
        </p:spPr>
      </p:pic>
    </p:spTree>
    <p:extLst>
      <p:ext uri="{BB962C8B-B14F-4D97-AF65-F5344CB8AC3E}">
        <p14:creationId xmlns:p14="http://schemas.microsoft.com/office/powerpoint/2010/main" val="717857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4FCEC-3E20-78C6-2B4D-45E0D9D452AC}"/>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a:t>Educator Pages</a:t>
            </a:r>
          </a:p>
        </p:txBody>
      </p:sp>
      <p:pic>
        <p:nvPicPr>
          <p:cNvPr id="5" name="Content Placeholder 4">
            <a:extLst>
              <a:ext uri="{FF2B5EF4-FFF2-40B4-BE49-F238E27FC236}">
                <a16:creationId xmlns:a16="http://schemas.microsoft.com/office/drawing/2014/main" id="{46F01F95-F85D-AAE5-D267-F80B9CF87322}"/>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4120" b="20727"/>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0278FE"/>
          </a:solidFill>
          <a:ln w="38100" cap="rnd">
            <a:solidFill>
              <a:srgbClr val="0278F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F9C8EB8-B547-05E9-7A27-8E7B6904EF52}"/>
              </a:ext>
            </a:extLst>
          </p:cNvPr>
          <p:cNvSpPr>
            <a:spLocks noGrp="1"/>
          </p:cNvSpPr>
          <p:nvPr>
            <p:ph sz="half" idx="2"/>
          </p:nvPr>
        </p:nvSpPr>
        <p:spPr>
          <a:xfrm>
            <a:off x="4654294" y="4777739"/>
            <a:ext cx="6897626" cy="1399223"/>
          </a:xfrm>
        </p:spPr>
        <p:txBody>
          <a:bodyPr vert="horz" lIns="91440" tIns="45720" rIns="91440" bIns="45720" rtlCol="0" anchor="ctr">
            <a:normAutofit/>
          </a:bodyPr>
          <a:lstStyle/>
          <a:p>
            <a:pPr marL="0" indent="0">
              <a:buNone/>
            </a:pPr>
            <a:endParaRPr lang="en-US" sz="1800" dirty="0"/>
          </a:p>
          <a:p>
            <a:r>
              <a:rPr lang="en-US" sz="2800" b="1" dirty="0"/>
              <a:t>Select the Sixth Grade Tab</a:t>
            </a:r>
          </a:p>
        </p:txBody>
      </p:sp>
    </p:spTree>
    <p:extLst>
      <p:ext uri="{BB962C8B-B14F-4D97-AF65-F5344CB8AC3E}">
        <p14:creationId xmlns:p14="http://schemas.microsoft.com/office/powerpoint/2010/main" val="426934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7" name="Rectangle 2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4FCEC-3E20-78C6-2B4D-45E0D9D452AC}"/>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a:t>Educator Pages</a:t>
            </a:r>
          </a:p>
        </p:txBody>
      </p:sp>
      <p:sp>
        <p:nvSpPr>
          <p:cNvPr id="28"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F3B575"/>
          </a:solidFill>
          <a:ln w="38100" cap="rnd">
            <a:solidFill>
              <a:srgbClr val="F3B57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F9C8EB8-B547-05E9-7A27-8E7B6904EF52}"/>
              </a:ext>
            </a:extLst>
          </p:cNvPr>
          <p:cNvSpPr>
            <a:spLocks noGrp="1"/>
          </p:cNvSpPr>
          <p:nvPr>
            <p:ph sz="half" idx="2"/>
          </p:nvPr>
        </p:nvSpPr>
        <p:spPr>
          <a:xfrm>
            <a:off x="630936" y="2807208"/>
            <a:ext cx="3429000" cy="3410712"/>
          </a:xfrm>
        </p:spPr>
        <p:txBody>
          <a:bodyPr vert="horz" lIns="91440" tIns="45720" rIns="91440" bIns="45720" rtlCol="0" anchor="t">
            <a:normAutofit/>
          </a:bodyPr>
          <a:lstStyle/>
          <a:p>
            <a:pPr marL="0"/>
            <a:endParaRPr lang="en-US" sz="2400" dirty="0"/>
          </a:p>
          <a:p>
            <a:r>
              <a:rPr lang="en-US" sz="2400" b="1" dirty="0"/>
              <a:t>Select the class you want to view</a:t>
            </a:r>
          </a:p>
        </p:txBody>
      </p:sp>
      <mc:AlternateContent xmlns:mc="http://schemas.openxmlformats.org/markup-compatibility/2006" xmlns:p14="http://schemas.microsoft.com/office/powerpoint/2010/main">
        <mc:Choice Requires="p14">
          <p:contentPart p14:bwMode="auto" r:id="rId2">
            <p14:nvContentPartPr>
              <p14:cNvPr id="25" name="Ink 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25" name="Ink 2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7" name="Picture 6">
            <a:extLst>
              <a:ext uri="{FF2B5EF4-FFF2-40B4-BE49-F238E27FC236}">
                <a16:creationId xmlns:a16="http://schemas.microsoft.com/office/drawing/2014/main" id="{A855222D-65F4-D8E3-3B2C-878C39022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96" y="1271587"/>
            <a:ext cx="6903720" cy="4314825"/>
          </a:xfrm>
          <a:prstGeom prst="rect">
            <a:avLst/>
          </a:prstGeom>
        </p:spPr>
      </p:pic>
    </p:spTree>
    <p:extLst>
      <p:ext uri="{BB962C8B-B14F-4D97-AF65-F5344CB8AC3E}">
        <p14:creationId xmlns:p14="http://schemas.microsoft.com/office/powerpoint/2010/main" val="452556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1" name="Rectangle 5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4FCEC-3E20-78C6-2B4D-45E0D9D452AC}"/>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dirty="0"/>
              <a:t>Educator Pages</a:t>
            </a:r>
          </a:p>
        </p:txBody>
      </p:sp>
      <p:sp>
        <p:nvSpPr>
          <p:cNvPr id="5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FFC786"/>
          </a:solidFill>
          <a:ln w="38100" cap="rnd">
            <a:solidFill>
              <a:srgbClr val="FFC78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F9C8EB8-B547-05E9-7A27-8E7B6904EF52}"/>
              </a:ext>
            </a:extLst>
          </p:cNvPr>
          <p:cNvSpPr>
            <a:spLocks noGrp="1"/>
          </p:cNvSpPr>
          <p:nvPr>
            <p:ph sz="half" idx="2"/>
          </p:nvPr>
        </p:nvSpPr>
        <p:spPr>
          <a:xfrm>
            <a:off x="630936" y="2807208"/>
            <a:ext cx="3429000" cy="3410712"/>
          </a:xfrm>
        </p:spPr>
        <p:txBody>
          <a:bodyPr vert="horz" lIns="91440" tIns="45720" rIns="91440" bIns="45720" rtlCol="0" anchor="t">
            <a:normAutofit fontScale="92500" lnSpcReduction="20000"/>
          </a:bodyPr>
          <a:lstStyle/>
          <a:p>
            <a:pPr marL="0"/>
            <a:endParaRPr lang="en-US" sz="2400" dirty="0"/>
          </a:p>
          <a:p>
            <a:r>
              <a:rPr lang="en-US" sz="2400" b="1" dirty="0"/>
              <a:t>You can click to view any of the attached documents</a:t>
            </a:r>
          </a:p>
          <a:p>
            <a:r>
              <a:rPr lang="en-US" sz="2400" b="1" dirty="0"/>
              <a:t>You will be able to view all Homework, upcoming assignments, formative and summative assessments</a:t>
            </a:r>
          </a:p>
          <a:p>
            <a:r>
              <a:rPr lang="en-US" sz="2400" b="1" dirty="0"/>
              <a:t>Teachers may make changes to Assignments throughout the week which will be noted in the student planner</a:t>
            </a:r>
          </a:p>
        </p:txBody>
      </p:sp>
      <mc:AlternateContent xmlns:mc="http://schemas.openxmlformats.org/markup-compatibility/2006" xmlns:p14="http://schemas.microsoft.com/office/powerpoint/2010/main">
        <mc:Choice Requires="p14">
          <p:contentPart p14:bwMode="auto" r:id="rId2">
            <p14:nvContentPartPr>
              <p14:cNvPr id="55" name="Ink 5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55" name="Ink 5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3" name="Picture 2" descr="A screenshot of a computer&#10;&#10;Description automatically generated">
            <a:extLst>
              <a:ext uri="{FF2B5EF4-FFF2-40B4-BE49-F238E27FC236}">
                <a16:creationId xmlns:a16="http://schemas.microsoft.com/office/drawing/2014/main" id="{5BCC26AE-4DE5-C4F8-C7E1-C565A1B60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96" y="1444180"/>
            <a:ext cx="6903720" cy="3969639"/>
          </a:xfrm>
          <a:prstGeom prst="rect">
            <a:avLst/>
          </a:prstGeom>
        </p:spPr>
      </p:pic>
    </p:spTree>
    <p:extLst>
      <p:ext uri="{BB962C8B-B14F-4D97-AF65-F5344CB8AC3E}">
        <p14:creationId xmlns:p14="http://schemas.microsoft.com/office/powerpoint/2010/main" val="11376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1" name="Rectangle 5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4FCEC-3E20-78C6-2B4D-45E0D9D452AC}"/>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dirty="0"/>
              <a:t>Educator Pages</a:t>
            </a:r>
          </a:p>
        </p:txBody>
      </p:sp>
      <p:sp>
        <p:nvSpPr>
          <p:cNvPr id="5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FFC786"/>
          </a:solidFill>
          <a:ln w="38100" cap="rnd">
            <a:solidFill>
              <a:srgbClr val="FFC78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F9C8EB8-B547-05E9-7A27-8E7B6904EF52}"/>
              </a:ext>
            </a:extLst>
          </p:cNvPr>
          <p:cNvSpPr>
            <a:spLocks noGrp="1"/>
          </p:cNvSpPr>
          <p:nvPr>
            <p:ph sz="half" idx="2"/>
          </p:nvPr>
        </p:nvSpPr>
        <p:spPr>
          <a:xfrm>
            <a:off x="630936" y="2807208"/>
            <a:ext cx="3429000" cy="3410712"/>
          </a:xfrm>
        </p:spPr>
        <p:txBody>
          <a:bodyPr vert="horz" lIns="91440" tIns="45720" rIns="91440" bIns="45720" rtlCol="0" anchor="t">
            <a:normAutofit fontScale="92500" lnSpcReduction="20000"/>
          </a:bodyPr>
          <a:lstStyle/>
          <a:p>
            <a:pPr marL="0"/>
            <a:endParaRPr lang="en-US" sz="2400" dirty="0"/>
          </a:p>
          <a:p>
            <a:r>
              <a:rPr lang="en-US" sz="2400" b="1" dirty="0"/>
              <a:t>You can click to view any of the attached documents</a:t>
            </a:r>
          </a:p>
          <a:p>
            <a:r>
              <a:rPr lang="en-US" sz="2400" b="1" dirty="0"/>
              <a:t>You will be able to view all Homework, upcoming assignments, formative and summative assessments</a:t>
            </a:r>
          </a:p>
          <a:p>
            <a:r>
              <a:rPr lang="en-US" sz="2400" b="1" dirty="0"/>
              <a:t>Teachers may make changes to Assignments throughout the week which will be noted in the student planner</a:t>
            </a:r>
          </a:p>
        </p:txBody>
      </p:sp>
      <mc:AlternateContent xmlns:mc="http://schemas.openxmlformats.org/markup-compatibility/2006" xmlns:p14="http://schemas.microsoft.com/office/powerpoint/2010/main">
        <mc:Choice Requires="p14">
          <p:contentPart p14:bwMode="auto" r:id="rId2">
            <p14:nvContentPartPr>
              <p14:cNvPr id="55" name="Ink 5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55" name="Ink 5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3" name="Picture 2" descr="A screenshot of a computer&#10;&#10;Description automatically generated">
            <a:extLst>
              <a:ext uri="{FF2B5EF4-FFF2-40B4-BE49-F238E27FC236}">
                <a16:creationId xmlns:a16="http://schemas.microsoft.com/office/drawing/2014/main" id="{5BCC26AE-4DE5-C4F8-C7E1-C565A1B60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96" y="1444180"/>
            <a:ext cx="6903720" cy="3969639"/>
          </a:xfrm>
          <a:prstGeom prst="rect">
            <a:avLst/>
          </a:prstGeom>
        </p:spPr>
      </p:pic>
    </p:spTree>
    <p:extLst>
      <p:ext uri="{BB962C8B-B14F-4D97-AF65-F5344CB8AC3E}">
        <p14:creationId xmlns:p14="http://schemas.microsoft.com/office/powerpoint/2010/main" val="91539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6AF27-5AC2-1618-5CA6-93FD8BFE9FAC}"/>
              </a:ext>
            </a:extLst>
          </p:cNvPr>
          <p:cNvSpPr>
            <a:spLocks noGrp="1"/>
          </p:cNvSpPr>
          <p:nvPr>
            <p:ph type="ctrTitle"/>
          </p:nvPr>
        </p:nvSpPr>
        <p:spPr>
          <a:xfrm>
            <a:off x="5054571" y="2227310"/>
            <a:ext cx="6251110" cy="1517904"/>
          </a:xfrm>
        </p:spPr>
        <p:txBody>
          <a:bodyPr anchor="b">
            <a:normAutofit fontScale="90000"/>
          </a:bodyPr>
          <a:lstStyle/>
          <a:p>
            <a:pPr algn="ctr"/>
            <a:r>
              <a:rPr lang="en-US" dirty="0"/>
              <a:t> Grade Level expectations</a:t>
            </a:r>
          </a:p>
        </p:txBody>
      </p:sp>
      <p:sp>
        <p:nvSpPr>
          <p:cNvPr id="26"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Close-up of hopscotch on a sidewalk">
            <a:extLst>
              <a:ext uri="{FF2B5EF4-FFF2-40B4-BE49-F238E27FC236}">
                <a16:creationId xmlns:a16="http://schemas.microsoft.com/office/drawing/2014/main" id="{A8DB70FE-8BD2-D87F-4094-703BFA34DFFA}"/>
              </a:ext>
            </a:extLst>
          </p:cNvPr>
          <p:cNvPicPr>
            <a:picLocks noChangeAspect="1"/>
          </p:cNvPicPr>
          <p:nvPr/>
        </p:nvPicPr>
        <p:blipFill rotWithShape="1">
          <a:blip r:embed="rId2"/>
          <a:srcRect l="28052" r="2661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53881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C5AEA6-B431-11FE-BB26-7F89164D9043}"/>
              </a:ext>
            </a:extLst>
          </p:cNvPr>
          <p:cNvSpPr>
            <a:spLocks noGrp="1"/>
          </p:cNvSpPr>
          <p:nvPr>
            <p:ph type="title"/>
          </p:nvPr>
        </p:nvSpPr>
        <p:spPr>
          <a:xfrm>
            <a:off x="576072" y="238539"/>
            <a:ext cx="11018520" cy="1434415"/>
          </a:xfrm>
        </p:spPr>
        <p:txBody>
          <a:bodyPr anchor="b">
            <a:normAutofit/>
          </a:bodyPr>
          <a:lstStyle/>
          <a:p>
            <a:r>
              <a:rPr lang="en-US" sz="7200"/>
              <a:t>OneNote</a:t>
            </a:r>
          </a:p>
        </p:txBody>
      </p:sp>
      <p:sp>
        <p:nvSpPr>
          <p:cNvPr id="16"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81FE8"/>
          </a:solidFill>
          <a:ln w="38100" cap="rnd">
            <a:solidFill>
              <a:srgbClr val="B81FE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CE0E78-8DF3-4F71-22C7-5BF621DBF92F}"/>
              </a:ext>
            </a:extLst>
          </p:cNvPr>
          <p:cNvSpPr>
            <a:spLocks noGrp="1"/>
          </p:cNvSpPr>
          <p:nvPr>
            <p:ph idx="1"/>
          </p:nvPr>
        </p:nvSpPr>
        <p:spPr>
          <a:xfrm>
            <a:off x="572493" y="2071316"/>
            <a:ext cx="6713552" cy="4119172"/>
          </a:xfrm>
        </p:spPr>
        <p:txBody>
          <a:bodyPr anchor="t">
            <a:normAutofit/>
          </a:bodyPr>
          <a:lstStyle/>
          <a:p>
            <a:r>
              <a:rPr lang="en-US" dirty="0"/>
              <a:t>Students will use OneNote for most classes</a:t>
            </a:r>
          </a:p>
          <a:p>
            <a:r>
              <a:rPr lang="en-US" dirty="0"/>
              <a:t>Teacher will post assignments in OneNote either in Content Library or Student Folders</a:t>
            </a:r>
          </a:p>
          <a:p>
            <a:r>
              <a:rPr lang="en-US" dirty="0"/>
              <a:t>All work done in OneNote is automatically saved and the teacher can view the assignment and the work completed by the student</a:t>
            </a:r>
          </a:p>
          <a:p>
            <a:r>
              <a:rPr lang="en-US" dirty="0"/>
              <a:t>Teachers may lock an assignment, once due, so no further edits may be made. </a:t>
            </a:r>
          </a:p>
        </p:txBody>
      </p:sp>
      <p:pic>
        <p:nvPicPr>
          <p:cNvPr id="4" name="Picture 3">
            <a:extLst>
              <a:ext uri="{FF2B5EF4-FFF2-40B4-BE49-F238E27FC236}">
                <a16:creationId xmlns:a16="http://schemas.microsoft.com/office/drawing/2014/main" id="{21481AF6-0D01-053D-1C94-872862A41EF8}"/>
              </a:ext>
            </a:extLst>
          </p:cNvPr>
          <p:cNvPicPr>
            <a:picLocks noChangeAspect="1"/>
          </p:cNvPicPr>
          <p:nvPr/>
        </p:nvPicPr>
        <p:blipFill rotWithShape="1">
          <a:blip r:embed="rId2"/>
          <a:srcRect r="3796" b="2"/>
          <a:stretch/>
        </p:blipFill>
        <p:spPr>
          <a:xfrm>
            <a:off x="7675658" y="2093976"/>
            <a:ext cx="3941064" cy="4096512"/>
          </a:xfrm>
          <a:prstGeom prst="rect">
            <a:avLst/>
          </a:prstGeom>
        </p:spPr>
      </p:pic>
    </p:spTree>
    <p:extLst>
      <p:ext uri="{BB962C8B-B14F-4D97-AF65-F5344CB8AC3E}">
        <p14:creationId xmlns:p14="http://schemas.microsoft.com/office/powerpoint/2010/main" val="3391844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C5AEA6-B431-11FE-BB26-7F89164D9043}"/>
              </a:ext>
            </a:extLst>
          </p:cNvPr>
          <p:cNvSpPr>
            <a:spLocks noGrp="1"/>
          </p:cNvSpPr>
          <p:nvPr>
            <p:ph type="title"/>
          </p:nvPr>
        </p:nvSpPr>
        <p:spPr>
          <a:xfrm>
            <a:off x="630936" y="630936"/>
            <a:ext cx="3419856" cy="1463040"/>
          </a:xfrm>
        </p:spPr>
        <p:txBody>
          <a:bodyPr anchor="ctr">
            <a:normAutofit/>
          </a:bodyPr>
          <a:lstStyle/>
          <a:p>
            <a:r>
              <a:rPr lang="en-US" sz="4800" dirty="0"/>
              <a:t>OneNote</a:t>
            </a:r>
          </a:p>
        </p:txBody>
      </p:sp>
      <p:sp>
        <p:nvSpPr>
          <p:cNvPr id="3" name="Content Placeholder 2">
            <a:extLst>
              <a:ext uri="{FF2B5EF4-FFF2-40B4-BE49-F238E27FC236}">
                <a16:creationId xmlns:a16="http://schemas.microsoft.com/office/drawing/2014/main" id="{9ECE0E78-8DF3-4F71-22C7-5BF621DBF92F}"/>
              </a:ext>
            </a:extLst>
          </p:cNvPr>
          <p:cNvSpPr>
            <a:spLocks noGrp="1"/>
          </p:cNvSpPr>
          <p:nvPr>
            <p:ph idx="1"/>
          </p:nvPr>
        </p:nvSpPr>
        <p:spPr>
          <a:xfrm>
            <a:off x="4654295" y="630936"/>
            <a:ext cx="6894576" cy="1463040"/>
          </a:xfrm>
        </p:spPr>
        <p:txBody>
          <a:bodyPr anchor="ctr">
            <a:noAutofit/>
          </a:bodyPr>
          <a:lstStyle/>
          <a:p>
            <a:pPr>
              <a:lnSpc>
                <a:spcPct val="100000"/>
              </a:lnSpc>
            </a:pPr>
            <a:r>
              <a:rPr lang="en-US" sz="1800" b="1" dirty="0"/>
              <a:t>Students will use OneNote for most classes</a:t>
            </a:r>
          </a:p>
          <a:p>
            <a:pPr>
              <a:lnSpc>
                <a:spcPct val="100000"/>
              </a:lnSpc>
            </a:pPr>
            <a:r>
              <a:rPr lang="en-US" sz="1800" b="1" dirty="0"/>
              <a:t>Teacher will post assignments in OneNote either in Content Library or Student Folders</a:t>
            </a:r>
          </a:p>
          <a:p>
            <a:pPr>
              <a:lnSpc>
                <a:spcPct val="100000"/>
              </a:lnSpc>
            </a:pPr>
            <a:r>
              <a:rPr lang="en-US" sz="1800" b="1" dirty="0"/>
              <a:t>All work done in OneNote is automatically saved and the teacher can view the assignment and the work completed by the student</a:t>
            </a:r>
          </a:p>
          <a:p>
            <a:pPr>
              <a:lnSpc>
                <a:spcPct val="100000"/>
              </a:lnSpc>
            </a:pPr>
            <a:r>
              <a:rPr lang="en-US" sz="1800" b="1" dirty="0"/>
              <a:t>Teachers may lock an assignment, once due, so no further edits may be made. </a:t>
            </a:r>
          </a:p>
        </p:txBody>
      </p:sp>
      <mc:AlternateContent xmlns:mc="http://schemas.openxmlformats.org/markup-compatibility/2006" xmlns:p14="http://schemas.microsoft.com/office/powerpoint/2010/main">
        <mc:Choice Requires="p14">
          <p:contentPart p14:bwMode="auto" r:id="rId2">
            <p14:nvContentPartPr>
              <p14:cNvPr id="23" name="Ink 2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23" name="Ink 2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sp>
        <p:nvSpPr>
          <p:cNvPr id="25"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04088"/>
            <a:ext cx="18288" cy="1316736"/>
          </a:xfrm>
          <a:custGeom>
            <a:avLst/>
            <a:gdLst>
              <a:gd name="connsiteX0" fmla="*/ 0 w 18288"/>
              <a:gd name="connsiteY0" fmla="*/ 0 h 1316736"/>
              <a:gd name="connsiteX1" fmla="*/ 18288 w 18288"/>
              <a:gd name="connsiteY1" fmla="*/ 0 h 1316736"/>
              <a:gd name="connsiteX2" fmla="*/ 18288 w 18288"/>
              <a:gd name="connsiteY2" fmla="*/ 632033 h 1316736"/>
              <a:gd name="connsiteX3" fmla="*/ 18288 w 18288"/>
              <a:gd name="connsiteY3" fmla="*/ 1316736 h 1316736"/>
              <a:gd name="connsiteX4" fmla="*/ 0 w 18288"/>
              <a:gd name="connsiteY4" fmla="*/ 1316736 h 1316736"/>
              <a:gd name="connsiteX5" fmla="*/ 0 w 18288"/>
              <a:gd name="connsiteY5" fmla="*/ 671535 h 1316736"/>
              <a:gd name="connsiteX6" fmla="*/ 0 w 18288"/>
              <a:gd name="connsiteY6" fmla="*/ 0 h 131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 h="1316736" fill="none" extrusionOk="0">
                <a:moveTo>
                  <a:pt x="0" y="0"/>
                </a:moveTo>
                <a:cubicBezTo>
                  <a:pt x="5414" y="683"/>
                  <a:pt x="12510" y="720"/>
                  <a:pt x="18288" y="0"/>
                </a:cubicBezTo>
                <a:cubicBezTo>
                  <a:pt x="11385" y="276484"/>
                  <a:pt x="47354" y="495364"/>
                  <a:pt x="18288" y="632033"/>
                </a:cubicBezTo>
                <a:cubicBezTo>
                  <a:pt x="-10778" y="768702"/>
                  <a:pt x="26786" y="1005085"/>
                  <a:pt x="18288" y="1316736"/>
                </a:cubicBezTo>
                <a:cubicBezTo>
                  <a:pt x="9577" y="1315893"/>
                  <a:pt x="6900" y="1316365"/>
                  <a:pt x="0" y="1316736"/>
                </a:cubicBezTo>
                <a:cubicBezTo>
                  <a:pt x="-29997" y="1144491"/>
                  <a:pt x="20055" y="926108"/>
                  <a:pt x="0" y="671535"/>
                </a:cubicBezTo>
                <a:cubicBezTo>
                  <a:pt x="-20055" y="416962"/>
                  <a:pt x="15787" y="211813"/>
                  <a:pt x="0" y="0"/>
                </a:cubicBezTo>
                <a:close/>
              </a:path>
              <a:path w="18288" h="1316736" stroke="0" extrusionOk="0">
                <a:moveTo>
                  <a:pt x="0" y="0"/>
                </a:moveTo>
                <a:cubicBezTo>
                  <a:pt x="5341" y="9"/>
                  <a:pt x="11148" y="-611"/>
                  <a:pt x="18288" y="0"/>
                </a:cubicBezTo>
                <a:cubicBezTo>
                  <a:pt x="-6741" y="195124"/>
                  <a:pt x="36996" y="409062"/>
                  <a:pt x="18288" y="618866"/>
                </a:cubicBezTo>
                <a:cubicBezTo>
                  <a:pt x="-420" y="828670"/>
                  <a:pt x="28345" y="1144651"/>
                  <a:pt x="18288" y="1316736"/>
                </a:cubicBezTo>
                <a:cubicBezTo>
                  <a:pt x="10476" y="1317615"/>
                  <a:pt x="8805" y="1316987"/>
                  <a:pt x="0" y="1316736"/>
                </a:cubicBezTo>
                <a:cubicBezTo>
                  <a:pt x="30302" y="1053606"/>
                  <a:pt x="-1997" y="890047"/>
                  <a:pt x="0" y="671535"/>
                </a:cubicBezTo>
                <a:cubicBezTo>
                  <a:pt x="1997" y="453023"/>
                  <a:pt x="-25538" y="322042"/>
                  <a:pt x="0" y="0"/>
                </a:cubicBezTo>
                <a:close/>
              </a:path>
            </a:pathLst>
          </a:custGeom>
          <a:solidFill>
            <a:srgbClr val="FEA220"/>
          </a:solidFill>
          <a:ln w="34925">
            <a:solidFill>
              <a:srgbClr val="FEA22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5FE35592-C692-E36F-7395-E7D72B915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36" y="2359974"/>
            <a:ext cx="10917936" cy="3821276"/>
          </a:xfrm>
          <a:prstGeom prst="rect">
            <a:avLst/>
          </a:prstGeom>
        </p:spPr>
      </p:pic>
    </p:spTree>
    <p:extLst>
      <p:ext uri="{BB962C8B-B14F-4D97-AF65-F5344CB8AC3E}">
        <p14:creationId xmlns:p14="http://schemas.microsoft.com/office/powerpoint/2010/main" val="203192492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C5AEA6-B431-11FE-BB26-7F89164D9043}"/>
              </a:ext>
            </a:extLst>
          </p:cNvPr>
          <p:cNvSpPr>
            <a:spLocks noGrp="1"/>
          </p:cNvSpPr>
          <p:nvPr>
            <p:ph type="title"/>
          </p:nvPr>
        </p:nvSpPr>
        <p:spPr>
          <a:xfrm>
            <a:off x="640080" y="4777739"/>
            <a:ext cx="3418990" cy="1412119"/>
          </a:xfrm>
        </p:spPr>
        <p:txBody>
          <a:bodyPr>
            <a:normAutofit/>
          </a:bodyPr>
          <a:lstStyle/>
          <a:p>
            <a:r>
              <a:rPr lang="en-US" sz="4800"/>
              <a:t>OneNote</a:t>
            </a:r>
            <a:endParaRPr lang="en-US" sz="4800" dirty="0"/>
          </a:p>
        </p:txBody>
      </p:sp>
      <p:pic>
        <p:nvPicPr>
          <p:cNvPr id="4" name="Picture 3" descr="A screenshot of a computer&#10;&#10;Description automatically generated">
            <a:extLst>
              <a:ext uri="{FF2B5EF4-FFF2-40B4-BE49-F238E27FC236}">
                <a16:creationId xmlns:a16="http://schemas.microsoft.com/office/drawing/2014/main" id="{0A06D561-C2E5-F5F5-1241-00C57B380D57}"/>
              </a:ext>
            </a:extLst>
          </p:cNvPr>
          <p:cNvPicPr>
            <a:picLocks noChangeAspect="1"/>
          </p:cNvPicPr>
          <p:nvPr/>
        </p:nvPicPr>
        <p:blipFill rotWithShape="1">
          <a:blip r:embed="rId2">
            <a:extLst>
              <a:ext uri="{28A0092B-C50C-407E-A947-70E740481C1C}">
                <a14:useLocalDpi xmlns:a14="http://schemas.microsoft.com/office/drawing/2010/main" val="0"/>
              </a:ext>
            </a:extLst>
          </a:blip>
          <a:srcRect t="1276" b="22808"/>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7"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FFFB00"/>
          </a:solidFill>
          <a:ln w="38100" cap="rnd">
            <a:solidFill>
              <a:srgbClr val="FFFB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CE0E78-8DF3-4F71-22C7-5BF621DBF92F}"/>
              </a:ext>
            </a:extLst>
          </p:cNvPr>
          <p:cNvSpPr>
            <a:spLocks noGrp="1"/>
          </p:cNvSpPr>
          <p:nvPr>
            <p:ph idx="1"/>
          </p:nvPr>
        </p:nvSpPr>
        <p:spPr>
          <a:xfrm>
            <a:off x="4654294" y="4777739"/>
            <a:ext cx="6897626" cy="1399223"/>
          </a:xfrm>
        </p:spPr>
        <p:txBody>
          <a:bodyPr anchor="ctr">
            <a:noAutofit/>
          </a:bodyPr>
          <a:lstStyle/>
          <a:p>
            <a:pPr>
              <a:lnSpc>
                <a:spcPct val="100000"/>
              </a:lnSpc>
            </a:pPr>
            <a:r>
              <a:rPr lang="en-US" sz="1800" b="1" dirty="0"/>
              <a:t>Students will use OneNote for most classes</a:t>
            </a:r>
          </a:p>
          <a:p>
            <a:pPr>
              <a:lnSpc>
                <a:spcPct val="100000"/>
              </a:lnSpc>
            </a:pPr>
            <a:r>
              <a:rPr lang="en-US" sz="1800" b="1" dirty="0"/>
              <a:t>Teacher will post assignments in OneNote either in Content Library or Student Folders</a:t>
            </a:r>
          </a:p>
          <a:p>
            <a:pPr>
              <a:lnSpc>
                <a:spcPct val="100000"/>
              </a:lnSpc>
            </a:pPr>
            <a:r>
              <a:rPr lang="en-US" sz="1800" b="1" dirty="0"/>
              <a:t>All work done in OneNote is automatically saved and the teacher can view the assignment and the work completed by the student</a:t>
            </a:r>
          </a:p>
          <a:p>
            <a:pPr>
              <a:lnSpc>
                <a:spcPct val="100000"/>
              </a:lnSpc>
            </a:pPr>
            <a:r>
              <a:rPr lang="en-US" sz="1800" b="1" dirty="0"/>
              <a:t>Teachers may lock an assignment, once due, so no further edits may be made. </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3B90252A-03DB-D72D-A9A8-45C59AAC0CB0}"/>
                  </a:ext>
                </a:extLst>
              </p14:cNvPr>
              <p14:cNvContentPartPr/>
              <p14:nvPr/>
            </p14:nvContentPartPr>
            <p14:xfrm>
              <a:off x="659440" y="1457760"/>
              <a:ext cx="1064160" cy="360"/>
            </p14:xfrm>
          </p:contentPart>
        </mc:Choice>
        <mc:Fallback xmlns="">
          <p:pic>
            <p:nvPicPr>
              <p:cNvPr id="6" name="Ink 5">
                <a:extLst>
                  <a:ext uri="{FF2B5EF4-FFF2-40B4-BE49-F238E27FC236}">
                    <a16:creationId xmlns:a16="http://schemas.microsoft.com/office/drawing/2014/main" id="{3B90252A-03DB-D72D-A9A8-45C59AAC0CB0}"/>
                  </a:ext>
                </a:extLst>
              </p:cNvPr>
              <p:cNvPicPr/>
              <p:nvPr/>
            </p:nvPicPr>
            <p:blipFill>
              <a:blip r:embed="rId4"/>
              <a:stretch>
                <a:fillRect/>
              </a:stretch>
            </p:blipFill>
            <p:spPr>
              <a:xfrm>
                <a:off x="605440" y="1350120"/>
                <a:ext cx="1171800" cy="216000"/>
              </a:xfrm>
              <a:prstGeom prst="rect">
                <a:avLst/>
              </a:prstGeom>
            </p:spPr>
          </p:pic>
        </mc:Fallback>
      </mc:AlternateContent>
    </p:spTree>
    <p:extLst>
      <p:ext uri="{BB962C8B-B14F-4D97-AF65-F5344CB8AC3E}">
        <p14:creationId xmlns:p14="http://schemas.microsoft.com/office/powerpoint/2010/main" val="4078939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8718F6-5B15-064B-DEF4-AA39ADD1B09B}"/>
              </a:ext>
            </a:extLst>
          </p:cNvPr>
          <p:cNvSpPr>
            <a:spLocks noGrp="1"/>
          </p:cNvSpPr>
          <p:nvPr>
            <p:ph type="title"/>
          </p:nvPr>
        </p:nvSpPr>
        <p:spPr>
          <a:xfrm>
            <a:off x="640080" y="325369"/>
            <a:ext cx="4368602" cy="1956841"/>
          </a:xfrm>
        </p:spPr>
        <p:txBody>
          <a:bodyPr anchor="b">
            <a:normAutofit/>
          </a:bodyPr>
          <a:lstStyle/>
          <a:p>
            <a:r>
              <a:rPr lang="en-US" sz="6600" dirty="0"/>
              <a:t>Thank You!</a:t>
            </a:r>
          </a:p>
        </p:txBody>
      </p:sp>
      <p:sp>
        <p:nvSpPr>
          <p:cNvPr id="1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AA979"/>
          </a:solidFill>
          <a:ln w="38100" cap="rnd">
            <a:solidFill>
              <a:srgbClr val="CAA97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65F602-9343-F250-A008-ECDED9E32B26}"/>
              </a:ext>
            </a:extLst>
          </p:cNvPr>
          <p:cNvSpPr>
            <a:spLocks noGrp="1"/>
          </p:cNvSpPr>
          <p:nvPr>
            <p:ph idx="1"/>
          </p:nvPr>
        </p:nvSpPr>
        <p:spPr>
          <a:xfrm>
            <a:off x="640080" y="2872899"/>
            <a:ext cx="4243589" cy="3320668"/>
          </a:xfrm>
        </p:spPr>
        <p:txBody>
          <a:bodyPr>
            <a:normAutofit/>
          </a:bodyPr>
          <a:lstStyle/>
          <a:p>
            <a:r>
              <a:rPr lang="en-US" dirty="0"/>
              <a:t>Please contact Mrs. Johnson or Mrs. Gonzalez for any further questions</a:t>
            </a:r>
          </a:p>
          <a:p>
            <a:r>
              <a:rPr lang="en-US" dirty="0"/>
              <a:t>Mrs. Johnson (6A) </a:t>
            </a:r>
            <a:r>
              <a:rPr lang="en-US" dirty="0">
                <a:hlinkClick r:id="rId2"/>
              </a:rPr>
              <a:t>ajohnson@mtctampa.org</a:t>
            </a:r>
            <a:endParaRPr lang="en-US" dirty="0"/>
          </a:p>
          <a:p>
            <a:r>
              <a:rPr lang="en-US" dirty="0"/>
              <a:t>Mrs. Gonzalez (6B) </a:t>
            </a:r>
            <a:r>
              <a:rPr lang="en-US" dirty="0">
                <a:hlinkClick r:id="rId3"/>
              </a:rPr>
              <a:t>lgonzalez@mtctampa.org</a:t>
            </a:r>
            <a:r>
              <a:rPr lang="en-US" dirty="0"/>
              <a:t> </a:t>
            </a:r>
          </a:p>
          <a:p>
            <a:pPr marL="0" indent="0">
              <a:buNone/>
            </a:pPr>
            <a:endParaRPr lang="en-US" dirty="0"/>
          </a:p>
        </p:txBody>
      </p:sp>
      <p:pic>
        <p:nvPicPr>
          <p:cNvPr id="5" name="Picture 4" descr="Classroom of students raising their hands in front of a teacher">
            <a:extLst>
              <a:ext uri="{FF2B5EF4-FFF2-40B4-BE49-F238E27FC236}">
                <a16:creationId xmlns:a16="http://schemas.microsoft.com/office/drawing/2014/main" id="{570F1442-FA5E-0075-16A9-FFCF2CA3C043}"/>
              </a:ext>
            </a:extLst>
          </p:cNvPr>
          <p:cNvPicPr>
            <a:picLocks noChangeAspect="1"/>
          </p:cNvPicPr>
          <p:nvPr/>
        </p:nvPicPr>
        <p:blipFill rotWithShape="1">
          <a:blip r:embed="rId4">
            <a:extLst>
              <a:ext uri="{28A0092B-C50C-407E-A947-70E740481C1C}">
                <a14:useLocalDpi xmlns:a14="http://schemas.microsoft.com/office/drawing/2010/main" val="0"/>
              </a:ext>
            </a:extLst>
          </a:blip>
          <a:srcRect l="20071" r="1172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30458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B09995-1778-8C3C-B4F3-7E5CB3F00070}"/>
              </a:ext>
            </a:extLst>
          </p:cNvPr>
          <p:cNvSpPr>
            <a:spLocks noGrp="1"/>
          </p:cNvSpPr>
          <p:nvPr>
            <p:ph type="title"/>
          </p:nvPr>
        </p:nvSpPr>
        <p:spPr>
          <a:xfrm>
            <a:off x="635000" y="640823"/>
            <a:ext cx="3418659" cy="5583148"/>
          </a:xfrm>
        </p:spPr>
        <p:txBody>
          <a:bodyPr anchor="ctr">
            <a:normAutofit/>
          </a:bodyPr>
          <a:lstStyle/>
          <a:p>
            <a:pPr algn="ctr"/>
            <a:r>
              <a:rPr lang="en-US" sz="6000" dirty="0"/>
              <a:t>6</a:t>
            </a:r>
            <a:r>
              <a:rPr lang="en-US" sz="6000" baseline="30000" dirty="0"/>
              <a:t>th</a:t>
            </a:r>
            <a:r>
              <a:rPr lang="en-US" sz="6000" dirty="0"/>
              <a:t> Grade</a:t>
            </a:r>
          </a:p>
        </p:txBody>
      </p:sp>
      <p:sp>
        <p:nvSpPr>
          <p:cNvPr id="19"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ext Placeholder 3">
            <a:extLst>
              <a:ext uri="{FF2B5EF4-FFF2-40B4-BE49-F238E27FC236}">
                <a16:creationId xmlns:a16="http://schemas.microsoft.com/office/drawing/2014/main" id="{45ADE2A6-A705-BBFF-2C3E-95A92D78B632}"/>
              </a:ext>
            </a:extLst>
          </p:cNvPr>
          <p:cNvGraphicFramePr>
            <a:graphicFrameLocks noGrp="1"/>
          </p:cNvGraphicFramePr>
          <p:nvPr>
            <p:ph idx="1"/>
            <p:extLst>
              <p:ext uri="{D42A27DB-BD31-4B8C-83A1-F6EECF244321}">
                <p14:modId xmlns:p14="http://schemas.microsoft.com/office/powerpoint/2010/main" val="1177152731"/>
              </p:ext>
            </p:extLst>
          </p:nvPr>
        </p:nvGraphicFramePr>
        <p:xfrm>
          <a:off x="4561049" y="0"/>
          <a:ext cx="7703826" cy="676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2745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60A483-ABAE-E70A-4BBE-4DB63BD30103}"/>
              </a:ext>
            </a:extLst>
          </p:cNvPr>
          <p:cNvSpPr>
            <a:spLocks noGrp="1"/>
          </p:cNvSpPr>
          <p:nvPr>
            <p:ph type="ctrTitle"/>
          </p:nvPr>
        </p:nvSpPr>
        <p:spPr>
          <a:xfrm>
            <a:off x="638882" y="639193"/>
            <a:ext cx="3571810" cy="3573516"/>
          </a:xfrm>
        </p:spPr>
        <p:txBody>
          <a:bodyPr>
            <a:normAutofit/>
          </a:bodyPr>
          <a:lstStyle/>
          <a:p>
            <a:r>
              <a:rPr lang="en-US" sz="5800"/>
              <a:t>ATL: Approaches to Learning</a:t>
            </a:r>
          </a:p>
        </p:txBody>
      </p:sp>
      <p:sp>
        <p:nvSpPr>
          <p:cNvPr id="3" name="Subtitle 2">
            <a:extLst>
              <a:ext uri="{FF2B5EF4-FFF2-40B4-BE49-F238E27FC236}">
                <a16:creationId xmlns:a16="http://schemas.microsoft.com/office/drawing/2014/main" id="{3B7C5C4F-A8E9-A38D-F385-2A6D804656CA}"/>
              </a:ext>
            </a:extLst>
          </p:cNvPr>
          <p:cNvSpPr>
            <a:spLocks noGrp="1"/>
          </p:cNvSpPr>
          <p:nvPr>
            <p:ph type="subTitle" idx="1"/>
          </p:nvPr>
        </p:nvSpPr>
        <p:spPr>
          <a:xfrm>
            <a:off x="638882" y="4631161"/>
            <a:ext cx="3571810" cy="1559327"/>
          </a:xfrm>
        </p:spPr>
        <p:txBody>
          <a:bodyPr>
            <a:normAutofit/>
          </a:bodyPr>
          <a:lstStyle/>
          <a:p>
            <a:endParaRPr lang="en-US"/>
          </a:p>
        </p:txBody>
      </p:sp>
      <p:sp>
        <p:nvSpPr>
          <p:cNvPr id="1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8E5E0F"/>
          </a:solidFill>
          <a:ln w="38100" cap="rnd">
            <a:solidFill>
              <a:srgbClr val="8E5E0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loating Numbers And Letters On Top Of A Book">
            <a:extLst>
              <a:ext uri="{FF2B5EF4-FFF2-40B4-BE49-F238E27FC236}">
                <a16:creationId xmlns:a16="http://schemas.microsoft.com/office/drawing/2014/main" id="{233442CF-97FC-FD8C-DBCE-299B61875E0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4654296" y="1391936"/>
            <a:ext cx="7214616" cy="4046696"/>
          </a:xfrm>
          <a:prstGeom prst="rect">
            <a:avLst/>
          </a:prstGeom>
        </p:spPr>
      </p:pic>
    </p:spTree>
    <p:extLst>
      <p:ext uri="{BB962C8B-B14F-4D97-AF65-F5344CB8AC3E}">
        <p14:creationId xmlns:p14="http://schemas.microsoft.com/office/powerpoint/2010/main" val="10221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A45E88-5168-44A6-FFE4-48BE1D3BCD9D}"/>
              </a:ext>
            </a:extLst>
          </p:cNvPr>
          <p:cNvSpPr>
            <a:spLocks noGrp="1"/>
          </p:cNvSpPr>
          <p:nvPr>
            <p:ph type="title"/>
          </p:nvPr>
        </p:nvSpPr>
        <p:spPr>
          <a:xfrm>
            <a:off x="5297762" y="329184"/>
            <a:ext cx="6251110" cy="1783080"/>
          </a:xfrm>
        </p:spPr>
        <p:txBody>
          <a:bodyPr anchor="b">
            <a:normAutofit/>
          </a:bodyPr>
          <a:lstStyle/>
          <a:p>
            <a:pPr>
              <a:lnSpc>
                <a:spcPct val="90000"/>
              </a:lnSpc>
            </a:pPr>
            <a:r>
              <a:rPr lang="en-US" sz="6100"/>
              <a:t>Approaches to learning: (ATL)</a:t>
            </a:r>
          </a:p>
        </p:txBody>
      </p:sp>
      <p:sp>
        <p:nvSpPr>
          <p:cNvPr id="3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99C47"/>
          </a:solidFill>
          <a:ln w="38100" cap="rnd">
            <a:solidFill>
              <a:srgbClr val="C99C4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3">
            <a:extLst>
              <a:ext uri="{FF2B5EF4-FFF2-40B4-BE49-F238E27FC236}">
                <a16:creationId xmlns:a16="http://schemas.microsoft.com/office/drawing/2014/main" id="{A3D43F2C-436A-910E-1B37-8C906B5E3328}"/>
              </a:ext>
            </a:extLst>
          </p:cNvPr>
          <p:cNvSpPr txBox="1">
            <a:spLocks noGrp="1"/>
          </p:cNvSpPr>
          <p:nvPr>
            <p:ph idx="1"/>
          </p:nvPr>
        </p:nvSpPr>
        <p:spPr>
          <a:xfrm>
            <a:off x="4981575" y="2582800"/>
            <a:ext cx="6653022" cy="4558664"/>
          </a:xfrm>
          <a:prstGeom prst="rect">
            <a:avLst/>
          </a:prstGeom>
        </p:spPr>
        <p:txBody>
          <a:bodyPr vert="horz" lIns="91440" tIns="45720" rIns="91440" bIns="45720" rtlCol="0">
            <a:noAutofit/>
          </a:bodyPr>
          <a:lstStyle/>
          <a:p>
            <a:pPr indent="-228600" defTabSz="914400">
              <a:lnSpc>
                <a:spcPct val="100000"/>
              </a:lnSpc>
              <a:spcBef>
                <a:spcPct val="20000"/>
              </a:spcBef>
              <a:spcAft>
                <a:spcPts val="600"/>
              </a:spcAft>
              <a:buClr>
                <a:schemeClr val="accent1"/>
              </a:buClr>
              <a:buSzPct val="100000"/>
              <a:buFont typeface="Arial" panose="020B0604020202020204" pitchFamily="34" charset="0"/>
              <a:buChar char="•"/>
            </a:pPr>
            <a:r>
              <a:rPr lang="en-US" sz="3000" b="1"/>
              <a:t>The ATL Grade for each class will be:</a:t>
            </a:r>
          </a:p>
          <a:p>
            <a:pPr marL="742950" lvl="1" indent="-228600" defTabSz="914400">
              <a:lnSpc>
                <a:spcPct val="100000"/>
              </a:lnSpc>
              <a:spcBef>
                <a:spcPct val="20000"/>
              </a:spcBef>
              <a:spcAft>
                <a:spcPts val="600"/>
              </a:spcAft>
              <a:buClr>
                <a:schemeClr val="accent1"/>
              </a:buClr>
              <a:buSzPct val="100000"/>
              <a:buFont typeface="Arial" panose="020B0604020202020204" pitchFamily="34" charset="0"/>
              <a:buChar char="•"/>
            </a:pPr>
            <a:r>
              <a:rPr lang="en-US" sz="3000" b="1"/>
              <a:t>recorded in </a:t>
            </a:r>
            <a:r>
              <a:rPr lang="en-US" sz="3000" b="1" err="1"/>
              <a:t>RenWeb</a:t>
            </a:r>
            <a:endParaRPr lang="en-US" sz="3000" b="1"/>
          </a:p>
          <a:p>
            <a:pPr marL="742950" lvl="1" indent="-228600" defTabSz="914400">
              <a:lnSpc>
                <a:spcPct val="100000"/>
              </a:lnSpc>
              <a:spcBef>
                <a:spcPct val="20000"/>
              </a:spcBef>
              <a:spcAft>
                <a:spcPts val="600"/>
              </a:spcAft>
              <a:buClr>
                <a:schemeClr val="accent1"/>
              </a:buClr>
              <a:buSzPct val="100000"/>
              <a:buFont typeface="Arial" panose="020B0604020202020204" pitchFamily="34" charset="0"/>
              <a:buChar char="•"/>
            </a:pPr>
            <a:r>
              <a:rPr lang="en-US" sz="3000" b="1"/>
              <a:t>details are viewable in </a:t>
            </a:r>
            <a:r>
              <a:rPr lang="en-US" sz="3000" b="1" err="1"/>
              <a:t>RenWeb</a:t>
            </a:r>
            <a:endParaRPr lang="en-US" sz="3000" b="1"/>
          </a:p>
          <a:p>
            <a:pPr marL="285750" indent="-228600" defTabSz="914400">
              <a:lnSpc>
                <a:spcPct val="100000"/>
              </a:lnSpc>
              <a:spcBef>
                <a:spcPct val="20000"/>
              </a:spcBef>
              <a:spcAft>
                <a:spcPts val="600"/>
              </a:spcAft>
              <a:buClr>
                <a:schemeClr val="accent1"/>
              </a:buClr>
              <a:buSzPct val="100000"/>
              <a:buFont typeface="Arial" panose="020B0604020202020204" pitchFamily="34" charset="0"/>
              <a:buChar char="•"/>
            </a:pPr>
            <a:r>
              <a:rPr lang="en-US" sz="3000" b="1"/>
              <a:t>You will see the ATL grade listed as a separate category. All students begin the trimester with a grade of 4. If the ATL grade drops, it will be adjusted in the gradebook. </a:t>
            </a:r>
          </a:p>
          <a:p>
            <a:pPr indent="-228600" defTabSz="914400">
              <a:lnSpc>
                <a:spcPct val="100000"/>
              </a:lnSpc>
              <a:spcBef>
                <a:spcPct val="20000"/>
              </a:spcBef>
              <a:spcAft>
                <a:spcPts val="600"/>
              </a:spcAft>
              <a:buClr>
                <a:schemeClr val="accent1"/>
              </a:buClr>
              <a:buSzPct val="100000"/>
              <a:buFont typeface="Arial" panose="020B0604020202020204" pitchFamily="34" charset="0"/>
              <a:buChar char="•"/>
            </a:pPr>
            <a:r>
              <a:rPr lang="en-US" sz="3000" b="1"/>
              <a:t>Students receive an ATL grade in each class, including Specials.</a:t>
            </a:r>
          </a:p>
        </p:txBody>
      </p:sp>
      <p:pic>
        <p:nvPicPr>
          <p:cNvPr id="30" name="Picture 5" descr="Classroom sticker progress chart">
            <a:extLst>
              <a:ext uri="{FF2B5EF4-FFF2-40B4-BE49-F238E27FC236}">
                <a16:creationId xmlns:a16="http://schemas.microsoft.com/office/drawing/2014/main" id="{A0BE1400-2755-DAEB-6ADF-BEFF59B6DC42}"/>
              </a:ext>
            </a:extLst>
          </p:cNvPr>
          <p:cNvPicPr>
            <a:picLocks noChangeAspect="1"/>
          </p:cNvPicPr>
          <p:nvPr/>
        </p:nvPicPr>
        <p:blipFill rotWithShape="1">
          <a:blip r:embed="rId2"/>
          <a:srcRect l="43298" r="576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811866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ED1CE-79E7-04A7-42B6-C2544E0B16AD}"/>
              </a:ext>
            </a:extLst>
          </p:cNvPr>
          <p:cNvSpPr>
            <a:spLocks noGrp="1"/>
          </p:cNvSpPr>
          <p:nvPr>
            <p:ph type="title"/>
          </p:nvPr>
        </p:nvSpPr>
        <p:spPr/>
        <p:txBody>
          <a:bodyPr/>
          <a:lstStyle/>
          <a:p>
            <a:r>
              <a:rPr lang="en-US"/>
              <a:t>APPROACHES TO LEARNING (atl)</a:t>
            </a:r>
          </a:p>
        </p:txBody>
      </p:sp>
      <p:graphicFrame>
        <p:nvGraphicFramePr>
          <p:cNvPr id="16" name="Content Placeholder 3">
            <a:extLst>
              <a:ext uri="{FF2B5EF4-FFF2-40B4-BE49-F238E27FC236}">
                <a16:creationId xmlns:a16="http://schemas.microsoft.com/office/drawing/2014/main" id="{48F90F7C-E083-507E-E8DA-D9AFECB1BBFF}"/>
              </a:ext>
            </a:extLst>
          </p:cNvPr>
          <p:cNvGraphicFramePr>
            <a:graphicFrameLocks noGrp="1"/>
          </p:cNvGraphicFramePr>
          <p:nvPr>
            <p:ph idx="1"/>
            <p:extLst>
              <p:ext uri="{D42A27DB-BD31-4B8C-83A1-F6EECF244321}">
                <p14:modId xmlns:p14="http://schemas.microsoft.com/office/powerpoint/2010/main" val="4242071985"/>
              </p:ext>
            </p:extLst>
          </p:nvPr>
        </p:nvGraphicFramePr>
        <p:xfrm>
          <a:off x="238125" y="1943099"/>
          <a:ext cx="11839575" cy="4371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9787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6FE84F-45FE-2E80-9BB8-A1F1F8D56FC2}"/>
              </a:ext>
            </a:extLst>
          </p:cNvPr>
          <p:cNvSpPr txBox="1"/>
          <p:nvPr/>
        </p:nvSpPr>
        <p:spPr>
          <a:xfrm>
            <a:off x="812800" y="1006763"/>
            <a:ext cx="10409382" cy="369332"/>
          </a:xfrm>
          <a:prstGeom prst="rect">
            <a:avLst/>
          </a:prstGeom>
          <a:noFill/>
        </p:spPr>
        <p:txBody>
          <a:bodyPr wrap="square">
            <a:spAutoFit/>
          </a:bodyPr>
          <a:lstStyle/>
          <a:p>
            <a:r>
              <a:rPr lang="en-US" sz="1800">
                <a:solidFill>
                  <a:srgbClr val="000000"/>
                </a:solidFill>
                <a:effectLst/>
                <a:latin typeface="Century Gothic" panose="020B0502020202020204" pitchFamily="34" charset="0"/>
                <a:ea typeface="Calibri" panose="020F0502020204030204" pitchFamily="34" charset="0"/>
              </a:rPr>
              <a:t> </a:t>
            </a:r>
            <a:endParaRPr lang="en-US"/>
          </a:p>
        </p:txBody>
      </p:sp>
      <p:graphicFrame>
        <p:nvGraphicFramePr>
          <p:cNvPr id="4" name="Table 3">
            <a:extLst>
              <a:ext uri="{FF2B5EF4-FFF2-40B4-BE49-F238E27FC236}">
                <a16:creationId xmlns:a16="http://schemas.microsoft.com/office/drawing/2014/main" id="{F99C2028-481E-7E5F-5E7D-9986D1887BE1}"/>
              </a:ext>
            </a:extLst>
          </p:cNvPr>
          <p:cNvGraphicFramePr>
            <a:graphicFrameLocks noGrp="1"/>
          </p:cNvGraphicFramePr>
          <p:nvPr>
            <p:extLst>
              <p:ext uri="{D42A27DB-BD31-4B8C-83A1-F6EECF244321}">
                <p14:modId xmlns:p14="http://schemas.microsoft.com/office/powerpoint/2010/main" val="2480384932"/>
              </p:ext>
            </p:extLst>
          </p:nvPr>
        </p:nvGraphicFramePr>
        <p:xfrm>
          <a:off x="969818" y="568602"/>
          <a:ext cx="9593351" cy="5435034"/>
        </p:xfrm>
        <a:graphic>
          <a:graphicData uri="http://schemas.openxmlformats.org/drawingml/2006/table">
            <a:tbl>
              <a:tblPr firstRow="1" bandRow="1">
                <a:tableStyleId>{5C22544A-7EE6-4342-B048-85BDC9FD1C3A}</a:tableStyleId>
              </a:tblPr>
              <a:tblGrid>
                <a:gridCol w="1345935">
                  <a:extLst>
                    <a:ext uri="{9D8B030D-6E8A-4147-A177-3AD203B41FA5}">
                      <a16:colId xmlns:a16="http://schemas.microsoft.com/office/drawing/2014/main" val="2328326354"/>
                    </a:ext>
                  </a:extLst>
                </a:gridCol>
                <a:gridCol w="2364362">
                  <a:extLst>
                    <a:ext uri="{9D8B030D-6E8A-4147-A177-3AD203B41FA5}">
                      <a16:colId xmlns:a16="http://schemas.microsoft.com/office/drawing/2014/main" val="457234797"/>
                    </a:ext>
                  </a:extLst>
                </a:gridCol>
                <a:gridCol w="2748579">
                  <a:extLst>
                    <a:ext uri="{9D8B030D-6E8A-4147-A177-3AD203B41FA5}">
                      <a16:colId xmlns:a16="http://schemas.microsoft.com/office/drawing/2014/main" val="4068010921"/>
                    </a:ext>
                  </a:extLst>
                </a:gridCol>
                <a:gridCol w="3134475">
                  <a:extLst>
                    <a:ext uri="{9D8B030D-6E8A-4147-A177-3AD203B41FA5}">
                      <a16:colId xmlns:a16="http://schemas.microsoft.com/office/drawing/2014/main" val="2105637345"/>
                    </a:ext>
                  </a:extLst>
                </a:gridCol>
              </a:tblGrid>
              <a:tr h="658574">
                <a:tc>
                  <a:txBody>
                    <a:bodyPr/>
                    <a:lstStyle/>
                    <a:p>
                      <a:endParaRPr lang="en-US" sz="1600"/>
                    </a:p>
                  </a:txBody>
                  <a:tcPr marL="80140" marR="80140" marT="40070" marB="40070"/>
                </a:tc>
                <a:tc>
                  <a:txBody>
                    <a:bodyPr/>
                    <a:lstStyle/>
                    <a:p>
                      <a:pPr marL="0" marR="0" algn="ctr">
                        <a:lnSpc>
                          <a:spcPct val="115000"/>
                        </a:lnSpc>
                        <a:spcBef>
                          <a:spcPts val="0"/>
                        </a:spcBef>
                        <a:spcAft>
                          <a:spcPts val="0"/>
                        </a:spcAft>
                      </a:pPr>
                      <a:r>
                        <a:rPr lang="en-US" sz="1300" b="1">
                          <a:solidFill>
                            <a:srgbClr val="000000"/>
                          </a:solidFill>
                          <a:effectLst/>
                          <a:latin typeface="Century Gothic" panose="020B0502020202020204" pitchFamily="34" charset="0"/>
                          <a:ea typeface="Calibri" panose="020F0502020204030204" pitchFamily="34" charset="0"/>
                        </a:rPr>
                        <a:t>Organization</a:t>
                      </a:r>
                      <a:endParaRPr lang="en-US" sz="13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tc>
                  <a:txBody>
                    <a:bodyPr/>
                    <a:lstStyle/>
                    <a:p>
                      <a:pPr marL="0" marR="0" algn="ctr">
                        <a:lnSpc>
                          <a:spcPct val="115000"/>
                        </a:lnSpc>
                        <a:spcBef>
                          <a:spcPts val="0"/>
                        </a:spcBef>
                        <a:spcAft>
                          <a:spcPts val="0"/>
                        </a:spcAft>
                      </a:pPr>
                      <a:r>
                        <a:rPr lang="en-US" sz="1300" b="1">
                          <a:solidFill>
                            <a:srgbClr val="000000"/>
                          </a:solidFill>
                          <a:effectLst/>
                          <a:latin typeface="Century Gothic" panose="020B0502020202020204" pitchFamily="34" charset="0"/>
                          <a:ea typeface="Calibri" panose="020F0502020204030204" pitchFamily="34" charset="0"/>
                        </a:rPr>
                        <a:t>Collaboration &amp; Communication</a:t>
                      </a:r>
                      <a:endParaRPr lang="en-US" sz="13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tc>
                  <a:txBody>
                    <a:bodyPr/>
                    <a:lstStyle/>
                    <a:p>
                      <a:pPr marL="0" marR="0" algn="ctr">
                        <a:lnSpc>
                          <a:spcPct val="115000"/>
                        </a:lnSpc>
                        <a:spcBef>
                          <a:spcPts val="0"/>
                        </a:spcBef>
                        <a:spcAft>
                          <a:spcPts val="0"/>
                        </a:spcAft>
                      </a:pPr>
                      <a:r>
                        <a:rPr lang="en-US" sz="1300" b="1">
                          <a:solidFill>
                            <a:srgbClr val="000000"/>
                          </a:solidFill>
                          <a:effectLst/>
                          <a:latin typeface="Century Gothic" panose="020B0502020202020204" pitchFamily="34" charset="0"/>
                          <a:ea typeface="Calibri" panose="020F0502020204030204" pitchFamily="34" charset="0"/>
                        </a:rPr>
                        <a:t>Reflective Thinking</a:t>
                      </a:r>
                      <a:endParaRPr lang="en-US" sz="13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extLst>
                  <a:ext uri="{0D108BD9-81ED-4DB2-BD59-A6C34878D82A}">
                    <a16:rowId xmlns:a16="http://schemas.microsoft.com/office/drawing/2014/main" val="1060272385"/>
                  </a:ext>
                </a:extLst>
              </a:tr>
              <a:tr h="1194115">
                <a:tc>
                  <a:txBody>
                    <a:bodyPr/>
                    <a:lstStyle/>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4</a:t>
                      </a:r>
                    </a:p>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Exceeds</a:t>
                      </a:r>
                    </a:p>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(0 </a:t>
                      </a:r>
                      <a:r>
                        <a:rPr lang="en-US" sz="1300" b="1" baseline="0">
                          <a:solidFill>
                            <a:srgbClr val="000000"/>
                          </a:solidFill>
                          <a:effectLst/>
                          <a:latin typeface="+mj-lt"/>
                          <a:ea typeface="Calibri" panose="020F0502020204030204" pitchFamily="34" charset="0"/>
                        </a:rPr>
                        <a:t>to 2 ATLs)</a:t>
                      </a:r>
                      <a:endParaRPr lang="en-US" sz="1300" b="1">
                        <a:solidFill>
                          <a:srgbClr val="000000"/>
                        </a:solidFill>
                        <a:effectLst/>
                        <a:latin typeface="+mj-lt"/>
                        <a:ea typeface="Calibri" panose="020F0502020204030204" pitchFamily="34" charset="0"/>
                      </a:endParaRP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Consistently displays readiness to learn through preparedness, punctuality and task completion.</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Consistently attentive and engaged; participates well in class; works well in groups; seeks help when needed.</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Consistently open to teacher feedback; reflects on how to keep improving; produces quality work; makes time for personal study and improvement.</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extLst>
                  <a:ext uri="{0D108BD9-81ED-4DB2-BD59-A6C34878D82A}">
                    <a16:rowId xmlns:a16="http://schemas.microsoft.com/office/drawing/2014/main" val="2016505308"/>
                  </a:ext>
                </a:extLst>
              </a:tr>
              <a:tr h="1194115">
                <a:tc>
                  <a:txBody>
                    <a:bodyPr/>
                    <a:lstStyle/>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3</a:t>
                      </a:r>
                    </a:p>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Meets</a:t>
                      </a:r>
                    </a:p>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(3 to 7 ATLs)</a:t>
                      </a: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Frequently displays readiness to learn through preparedness, punctuality and task completion.</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Frequently attentive and engaged; participates well in class; works well in groups; seeks help when needed.</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Frequently open to teacher feedback; reflects on how to keep improving; produces quality work; makes time for personal study and improvement.</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extLst>
                  <a:ext uri="{0D108BD9-81ED-4DB2-BD59-A6C34878D82A}">
                    <a16:rowId xmlns:a16="http://schemas.microsoft.com/office/drawing/2014/main" val="671035883"/>
                  </a:ext>
                </a:extLst>
              </a:tr>
              <a:tr h="1194115">
                <a:tc>
                  <a:txBody>
                    <a:bodyPr/>
                    <a:lstStyle/>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2</a:t>
                      </a:r>
                    </a:p>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Developing</a:t>
                      </a:r>
                    </a:p>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(8 to 13 ATLs)</a:t>
                      </a: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Occasionally displays readiness to learn through preparedness, punctuality and task completion.</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Occasionally attentive and engaged; participates well in class; works well in groups; seeks help when needed.</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Occasionally open to teacher feedback; reflects on how to keep improving; produces quality work; makes time for personal study and improvement.</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extLst>
                  <a:ext uri="{0D108BD9-81ED-4DB2-BD59-A6C34878D82A}">
                    <a16:rowId xmlns:a16="http://schemas.microsoft.com/office/drawing/2014/main" val="2764998487"/>
                  </a:ext>
                </a:extLst>
              </a:tr>
              <a:tr h="1194115">
                <a:tc>
                  <a:txBody>
                    <a:bodyPr/>
                    <a:lstStyle/>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1</a:t>
                      </a:r>
                    </a:p>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Rarely</a:t>
                      </a:r>
                    </a:p>
                    <a:p>
                      <a:pPr marL="0" marR="0" algn="ctr">
                        <a:lnSpc>
                          <a:spcPct val="115000"/>
                        </a:lnSpc>
                        <a:spcBef>
                          <a:spcPts val="0"/>
                        </a:spcBef>
                        <a:spcAft>
                          <a:spcPts val="0"/>
                        </a:spcAft>
                      </a:pPr>
                      <a:r>
                        <a:rPr lang="en-US" sz="1300" b="1">
                          <a:solidFill>
                            <a:srgbClr val="000000"/>
                          </a:solidFill>
                          <a:effectLst/>
                          <a:latin typeface="+mj-lt"/>
                          <a:ea typeface="Calibri" panose="020F0502020204030204" pitchFamily="34" charset="0"/>
                        </a:rPr>
                        <a:t>(14+ ATLs)</a:t>
                      </a: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Rarely displays readiness to learn through preparedness, punctuality and task completion.</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Rarely attentive and engaged; participates well in class; works well in groups; seeks help when needed.</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tc>
                  <a:txBody>
                    <a:bodyPr/>
                    <a:lstStyle/>
                    <a:p>
                      <a:pPr marL="0" marR="0">
                        <a:lnSpc>
                          <a:spcPct val="115000"/>
                        </a:lnSpc>
                        <a:spcBef>
                          <a:spcPts val="0"/>
                        </a:spcBef>
                        <a:spcAft>
                          <a:spcPts val="0"/>
                        </a:spcAft>
                      </a:pPr>
                      <a:r>
                        <a:rPr lang="en-US" sz="1100">
                          <a:solidFill>
                            <a:srgbClr val="000000"/>
                          </a:solidFill>
                          <a:effectLst/>
                          <a:latin typeface="Century Gothic" panose="020B0502020202020204" pitchFamily="34" charset="0"/>
                          <a:ea typeface="Calibri" panose="020F0502020204030204" pitchFamily="34" charset="0"/>
                        </a:rPr>
                        <a:t>Rarely open to teacher feedback; reflects on how to keep improving; produces quality work; makes time for personal study and improvement.</a:t>
                      </a:r>
                      <a:endParaRPr lang="en-US" sz="1000">
                        <a:solidFill>
                          <a:srgbClr val="000000"/>
                        </a:solidFill>
                        <a:effectLst/>
                        <a:latin typeface="Century Gothic" panose="020B0502020202020204" pitchFamily="34" charset="0"/>
                        <a:ea typeface="Calibri" panose="020F0502020204030204" pitchFamily="34" charset="0"/>
                      </a:endParaRPr>
                    </a:p>
                  </a:txBody>
                  <a:tcPr marL="55653" marR="55653" marT="55653" marB="55653" anchor="ctr"/>
                </a:tc>
                <a:extLst>
                  <a:ext uri="{0D108BD9-81ED-4DB2-BD59-A6C34878D82A}">
                    <a16:rowId xmlns:a16="http://schemas.microsoft.com/office/drawing/2014/main" val="678042399"/>
                  </a:ext>
                </a:extLst>
              </a:tr>
            </a:tbl>
          </a:graphicData>
        </a:graphic>
      </p:graphicFrame>
    </p:spTree>
    <p:extLst>
      <p:ext uri="{BB962C8B-B14F-4D97-AF65-F5344CB8AC3E}">
        <p14:creationId xmlns:p14="http://schemas.microsoft.com/office/powerpoint/2010/main" val="2220455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419D5F-48DE-C68D-7B33-C22A3DE79937}"/>
              </a:ext>
            </a:extLst>
          </p:cNvPr>
          <p:cNvSpPr>
            <a:spLocks noGrp="1"/>
          </p:cNvSpPr>
          <p:nvPr>
            <p:ph type="ctrTitle"/>
          </p:nvPr>
        </p:nvSpPr>
        <p:spPr>
          <a:xfrm>
            <a:off x="890338" y="640080"/>
            <a:ext cx="3734014" cy="3566160"/>
          </a:xfrm>
        </p:spPr>
        <p:txBody>
          <a:bodyPr anchor="b">
            <a:normAutofit/>
          </a:bodyPr>
          <a:lstStyle/>
          <a:p>
            <a:r>
              <a:rPr lang="en-US" sz="8000"/>
              <a:t>Grading policy</a:t>
            </a:r>
          </a:p>
        </p:txBody>
      </p:sp>
      <p:sp>
        <p:nvSpPr>
          <p:cNvPr id="3" name="Subtitle 2">
            <a:extLst>
              <a:ext uri="{FF2B5EF4-FFF2-40B4-BE49-F238E27FC236}">
                <a16:creationId xmlns:a16="http://schemas.microsoft.com/office/drawing/2014/main" id="{1429C7CE-5370-8A47-1204-7308F4D7A094}"/>
              </a:ext>
            </a:extLst>
          </p:cNvPr>
          <p:cNvSpPr>
            <a:spLocks noGrp="1"/>
          </p:cNvSpPr>
          <p:nvPr>
            <p:ph type="subTitle" idx="1"/>
          </p:nvPr>
        </p:nvSpPr>
        <p:spPr>
          <a:xfrm>
            <a:off x="890339" y="4636008"/>
            <a:ext cx="3734014" cy="1572768"/>
          </a:xfrm>
        </p:spPr>
        <p:txBody>
          <a:bodyPr>
            <a:normAutofit/>
          </a:bodyPr>
          <a:lstStyle/>
          <a:p>
            <a:endParaRPr lang="en-US"/>
          </a:p>
        </p:txBody>
      </p:sp>
      <p:sp>
        <p:nvSpPr>
          <p:cNvPr id="11"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6B86D"/>
          </a:solidFill>
          <a:ln w="38100" cap="rnd">
            <a:solidFill>
              <a:srgbClr val="F6B86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pen and shading circles on a sheet">
            <a:extLst>
              <a:ext uri="{FF2B5EF4-FFF2-40B4-BE49-F238E27FC236}">
                <a16:creationId xmlns:a16="http://schemas.microsoft.com/office/drawing/2014/main" id="{CB54D878-DA6B-EF38-38B0-43602F04F983}"/>
              </a:ext>
            </a:extLst>
          </p:cNvPr>
          <p:cNvPicPr>
            <a:picLocks noChangeAspect="1"/>
          </p:cNvPicPr>
          <p:nvPr/>
        </p:nvPicPr>
        <p:blipFill rotWithShape="1">
          <a:blip r:embed="rId2"/>
          <a:srcRect l="33022" r="855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209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2159</Words>
  <Application>Microsoft Office PowerPoint</Application>
  <PresentationFormat>Widescreen</PresentationFormat>
  <Paragraphs>229</Paragraphs>
  <Slides>33</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The Hand Bold</vt:lpstr>
      <vt:lpstr>The Serif Hand Black</vt:lpstr>
      <vt:lpstr>SketchyVTI</vt:lpstr>
      <vt:lpstr>Into the Unknown:  MTC Middle School</vt:lpstr>
      <vt:lpstr>6th Grade Open House Agenda</vt:lpstr>
      <vt:lpstr> Grade Level expectations</vt:lpstr>
      <vt:lpstr>6th Grade</vt:lpstr>
      <vt:lpstr>ATL: Approaches to Learning</vt:lpstr>
      <vt:lpstr>Approaches to learning: (ATL)</vt:lpstr>
      <vt:lpstr>APPROACHES TO LEARNING (atl)</vt:lpstr>
      <vt:lpstr>PowerPoint Presentation</vt:lpstr>
      <vt:lpstr>Grading policy</vt:lpstr>
      <vt:lpstr>Grading Policy</vt:lpstr>
      <vt:lpstr>Grading Policy</vt:lpstr>
      <vt:lpstr>GRADING POLICY</vt:lpstr>
      <vt:lpstr>LATE WORK</vt:lpstr>
      <vt:lpstr>Middle school dress code</vt:lpstr>
      <vt:lpstr>Dress code: boys 6-8</vt:lpstr>
      <vt:lpstr>Dress Code: girls 6-8</vt:lpstr>
      <vt:lpstr>Jewelry &amp; Makeup</vt:lpstr>
      <vt:lpstr>Other apparel expectations</vt:lpstr>
      <vt:lpstr>Appearance &amp; grooming</vt:lpstr>
      <vt:lpstr>BEHAVIOR POLICY</vt:lpstr>
      <vt:lpstr>CONDUCT EXPECTATIONS</vt:lpstr>
      <vt:lpstr>Conduct expectations</vt:lpstr>
      <vt:lpstr>Field trip eligibility &amp; incentives</vt:lpstr>
      <vt:lpstr>NJHS</vt:lpstr>
      <vt:lpstr>Educator Pages</vt:lpstr>
      <vt:lpstr>Educator Pages</vt:lpstr>
      <vt:lpstr>Educator Pages</vt:lpstr>
      <vt:lpstr>Educator Pages</vt:lpstr>
      <vt:lpstr>Educator Pages</vt:lpstr>
      <vt:lpstr>OneNote</vt:lpstr>
      <vt:lpstr>OneNote</vt:lpstr>
      <vt:lpstr>OneNote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Into the Unknown:  MTC Middle School</dc:title>
  <dc:creator>Gonzalez, Lisa</dc:creator>
  <cp:lastModifiedBy>Johnson, Ashley</cp:lastModifiedBy>
  <cp:revision>8</cp:revision>
  <dcterms:created xsi:type="dcterms:W3CDTF">2023-05-24T02:34:43Z</dcterms:created>
  <dcterms:modified xsi:type="dcterms:W3CDTF">2023-08-16T15:18:57Z</dcterms:modified>
</cp:coreProperties>
</file>